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54"/>
  </p:notesMasterIdLst>
  <p:handoutMasterIdLst>
    <p:handoutMasterId r:id="rId55"/>
  </p:handoutMasterIdLst>
  <p:sldIdLst>
    <p:sldId id="277" r:id="rId3"/>
    <p:sldId id="267" r:id="rId4"/>
    <p:sldId id="278" r:id="rId5"/>
    <p:sldId id="308" r:id="rId6"/>
    <p:sldId id="279" r:id="rId7"/>
    <p:sldId id="271" r:id="rId8"/>
    <p:sldId id="299" r:id="rId9"/>
    <p:sldId id="275" r:id="rId10"/>
    <p:sldId id="286" r:id="rId11"/>
    <p:sldId id="328" r:id="rId12"/>
    <p:sldId id="284" r:id="rId13"/>
    <p:sldId id="300" r:id="rId14"/>
    <p:sldId id="297" r:id="rId15"/>
    <p:sldId id="298" r:id="rId16"/>
    <p:sldId id="285" r:id="rId17"/>
    <p:sldId id="296" r:id="rId18"/>
    <p:sldId id="280" r:id="rId19"/>
    <p:sldId id="303" r:id="rId20"/>
    <p:sldId id="272" r:id="rId21"/>
    <p:sldId id="288" r:id="rId22"/>
    <p:sldId id="301" r:id="rId23"/>
    <p:sldId id="289" r:id="rId24"/>
    <p:sldId id="294" r:id="rId25"/>
    <p:sldId id="326" r:id="rId26"/>
    <p:sldId id="327" r:id="rId27"/>
    <p:sldId id="304" r:id="rId28"/>
    <p:sldId id="307" r:id="rId29"/>
    <p:sldId id="290" r:id="rId30"/>
    <p:sldId id="306" r:id="rId31"/>
    <p:sldId id="305" r:id="rId32"/>
    <p:sldId id="291" r:id="rId33"/>
    <p:sldId id="283" r:id="rId34"/>
    <p:sldId id="295" r:id="rId35"/>
    <p:sldId id="302" r:id="rId36"/>
    <p:sldId id="292" r:id="rId37"/>
    <p:sldId id="293" r:id="rId38"/>
    <p:sldId id="309" r:id="rId39"/>
    <p:sldId id="310" r:id="rId40"/>
    <p:sldId id="311" r:id="rId41"/>
    <p:sldId id="320" r:id="rId42"/>
    <p:sldId id="313" r:id="rId43"/>
    <p:sldId id="314" r:id="rId44"/>
    <p:sldId id="322" r:id="rId45"/>
    <p:sldId id="323" r:id="rId46"/>
    <p:sldId id="324" r:id="rId47"/>
    <p:sldId id="321" r:id="rId48"/>
    <p:sldId id="316" r:id="rId49"/>
    <p:sldId id="325" r:id="rId50"/>
    <p:sldId id="317" r:id="rId51"/>
    <p:sldId id="318" r:id="rId52"/>
    <p:sldId id="282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06" autoAdjust="0"/>
    <p:restoredTop sz="94660"/>
  </p:normalViewPr>
  <p:slideViewPr>
    <p:cSldViewPr snapToGrid="0">
      <p:cViewPr varScale="1">
        <p:scale>
          <a:sx n="63" d="100"/>
          <a:sy n="63" d="100"/>
        </p:scale>
        <p:origin x="58" y="50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5/23/2017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39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2.png"/><Relationship Id="rId7" Type="http://schemas.openxmlformats.org/officeDocument/2006/relationships/image" Target="../media/image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2.png"/><Relationship Id="rId7" Type="http://schemas.openxmlformats.org/officeDocument/2006/relationships/image" Target="../media/image1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7.png"/><Relationship Id="rId4" Type="http://schemas.openxmlformats.org/officeDocument/2006/relationships/image" Target="../media/image24.png"/><Relationship Id="rId9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jp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7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45.png"/><Relationship Id="rId5" Type="http://schemas.openxmlformats.org/officeDocument/2006/relationships/image" Target="../media/image30.png"/><Relationship Id="rId15" Type="http://schemas.openxmlformats.org/officeDocument/2006/relationships/image" Target="../media/image48.PNG"/><Relationship Id="rId10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7.png"/><Relationship Id="rId1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46.png"/><Relationship Id="rId17" Type="http://schemas.openxmlformats.org/officeDocument/2006/relationships/image" Target="../media/image48.PNG"/><Relationship Id="rId2" Type="http://schemas.openxmlformats.org/officeDocument/2006/relationships/image" Target="../media/image16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45.png"/><Relationship Id="rId5" Type="http://schemas.openxmlformats.org/officeDocument/2006/relationships/image" Target="../media/image30.png"/><Relationship Id="rId15" Type="http://schemas.openxmlformats.org/officeDocument/2006/relationships/image" Target="../media/image35.png"/><Relationship Id="rId10" Type="http://schemas.openxmlformats.org/officeDocument/2006/relationships/image" Target="../media/image44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Relationship Id="rId1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35.png"/><Relationship Id="rId5" Type="http://schemas.openxmlformats.org/officeDocument/2006/relationships/image" Target="../media/image30.png"/><Relationship Id="rId10" Type="http://schemas.openxmlformats.org/officeDocument/2006/relationships/image" Target="../media/image14.png"/><Relationship Id="rId4" Type="http://schemas.openxmlformats.org/officeDocument/2006/relationships/image" Target="../media/image29.png"/><Relationship Id="rId9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50.png"/><Relationship Id="rId18" Type="http://schemas.openxmlformats.org/officeDocument/2006/relationships/image" Target="../media/image54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12" Type="http://schemas.openxmlformats.org/officeDocument/2006/relationships/image" Target="../media/image47.png"/><Relationship Id="rId17" Type="http://schemas.openxmlformats.org/officeDocument/2006/relationships/image" Target="../media/image53.PNG"/><Relationship Id="rId2" Type="http://schemas.openxmlformats.org/officeDocument/2006/relationships/image" Target="../media/image16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11" Type="http://schemas.openxmlformats.org/officeDocument/2006/relationships/image" Target="../media/image46.png"/><Relationship Id="rId5" Type="http://schemas.openxmlformats.org/officeDocument/2006/relationships/image" Target="../media/image30.png"/><Relationship Id="rId15" Type="http://schemas.openxmlformats.org/officeDocument/2006/relationships/image" Target="../media/image51.png"/><Relationship Id="rId10" Type="http://schemas.openxmlformats.org/officeDocument/2006/relationships/image" Target="../media/image45.png"/><Relationship Id="rId19" Type="http://schemas.openxmlformats.org/officeDocument/2006/relationships/image" Target="../media/image55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7" Type="http://schemas.openxmlformats.org/officeDocument/2006/relationships/image" Target="../media/image6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0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10" Type="http://schemas.openxmlformats.org/officeDocument/2006/relationships/image" Target="../media/image67.jp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69.PNG"/><Relationship Id="rId5" Type="http://schemas.openxmlformats.org/officeDocument/2006/relationships/image" Target="../media/image58.png"/><Relationship Id="rId10" Type="http://schemas.openxmlformats.org/officeDocument/2006/relationships/image" Target="../media/image68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58.png"/><Relationship Id="rId15" Type="http://schemas.openxmlformats.org/officeDocument/2006/relationships/image" Target="../media/image73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70.png"/><Relationship Id="rId14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4.png"/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12" Type="http://schemas.openxmlformats.org/officeDocument/2006/relationships/image" Target="../media/image72.png"/><Relationship Id="rId17" Type="http://schemas.openxmlformats.org/officeDocument/2006/relationships/image" Target="../media/image73.PNG"/><Relationship Id="rId2" Type="http://schemas.openxmlformats.org/officeDocument/2006/relationships/image" Target="../media/image9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9.png"/><Relationship Id="rId11" Type="http://schemas.openxmlformats.org/officeDocument/2006/relationships/image" Target="../media/image71.png"/><Relationship Id="rId5" Type="http://schemas.openxmlformats.org/officeDocument/2006/relationships/image" Target="../media/image58.png"/><Relationship Id="rId15" Type="http://schemas.openxmlformats.org/officeDocument/2006/relationships/image" Target="../media/image68.PNG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image" Target="../media/image70.png"/><Relationship Id="rId1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9.PNG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12" Type="http://schemas.openxmlformats.org/officeDocument/2006/relationships/image" Target="../media/image6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7.png"/><Relationship Id="rId5" Type="http://schemas.openxmlformats.org/officeDocument/2006/relationships/image" Target="../media/image66.png"/><Relationship Id="rId10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1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68.PNG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2" Type="http://schemas.openxmlformats.org/officeDocument/2006/relationships/image" Target="../media/image9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image" Target="../media/image73.PNG"/><Relationship Id="rId10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1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0.png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17" Type="http://schemas.openxmlformats.org/officeDocument/2006/relationships/image" Target="../media/image79.PNG"/><Relationship Id="rId2" Type="http://schemas.openxmlformats.org/officeDocument/2006/relationships/image" Target="../media/image9.png"/><Relationship Id="rId16" Type="http://schemas.openxmlformats.org/officeDocument/2006/relationships/image" Target="../media/image7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image" Target="../media/image69.PNG"/><Relationship Id="rId10" Type="http://schemas.openxmlformats.org/officeDocument/2006/relationships/image" Target="../media/image76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14" Type="http://schemas.openxmlformats.org/officeDocument/2006/relationships/image" Target="../media/image68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76.png"/><Relationship Id="rId18" Type="http://schemas.openxmlformats.org/officeDocument/2006/relationships/image" Target="../media/image85.PNG"/><Relationship Id="rId3" Type="http://schemas.openxmlformats.org/officeDocument/2006/relationships/image" Target="../media/image56.png"/><Relationship Id="rId7" Type="http://schemas.openxmlformats.org/officeDocument/2006/relationships/image" Target="../media/image82.png"/><Relationship Id="rId12" Type="http://schemas.openxmlformats.org/officeDocument/2006/relationships/image" Target="../media/image75.png"/><Relationship Id="rId17" Type="http://schemas.openxmlformats.org/officeDocument/2006/relationships/image" Target="../media/image84.png"/><Relationship Id="rId2" Type="http://schemas.openxmlformats.org/officeDocument/2006/relationships/image" Target="../media/image9.png"/><Relationship Id="rId16" Type="http://schemas.openxmlformats.org/officeDocument/2006/relationships/image" Target="../media/image8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1.png"/><Relationship Id="rId11" Type="http://schemas.openxmlformats.org/officeDocument/2006/relationships/image" Target="../media/image83.png"/><Relationship Id="rId5" Type="http://schemas.openxmlformats.org/officeDocument/2006/relationships/image" Target="../media/image66.png"/><Relationship Id="rId15" Type="http://schemas.openxmlformats.org/officeDocument/2006/relationships/image" Target="../media/image77.png"/><Relationship Id="rId10" Type="http://schemas.openxmlformats.org/officeDocument/2006/relationships/image" Target="../media/image72.png"/><Relationship Id="rId4" Type="http://schemas.openxmlformats.org/officeDocument/2006/relationships/image" Target="../media/image65.png"/><Relationship Id="rId9" Type="http://schemas.openxmlformats.org/officeDocument/2006/relationships/image" Target="../media/image71.png"/><Relationship Id="rId14" Type="http://schemas.openxmlformats.org/officeDocument/2006/relationships/image" Target="../media/image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0.png"/><Relationship Id="rId18" Type="http://schemas.openxmlformats.org/officeDocument/2006/relationships/image" Target="../media/image79.PNG"/><Relationship Id="rId3" Type="http://schemas.openxmlformats.org/officeDocument/2006/relationships/image" Target="../media/image56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17" Type="http://schemas.openxmlformats.org/officeDocument/2006/relationships/image" Target="../media/image73.PNG"/><Relationship Id="rId2" Type="http://schemas.openxmlformats.org/officeDocument/2006/relationships/image" Target="../media/image9.png"/><Relationship Id="rId16" Type="http://schemas.openxmlformats.org/officeDocument/2006/relationships/image" Target="../media/image6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image" Target="../media/image68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80.png"/><Relationship Id="rId18" Type="http://schemas.openxmlformats.org/officeDocument/2006/relationships/image" Target="../media/image69.PNG"/><Relationship Id="rId3" Type="http://schemas.openxmlformats.org/officeDocument/2006/relationships/image" Target="../media/image56.png"/><Relationship Id="rId21" Type="http://schemas.openxmlformats.org/officeDocument/2006/relationships/image" Target="../media/image85.PNG"/><Relationship Id="rId7" Type="http://schemas.openxmlformats.org/officeDocument/2006/relationships/image" Target="../media/image71.png"/><Relationship Id="rId12" Type="http://schemas.openxmlformats.org/officeDocument/2006/relationships/image" Target="../media/image77.png"/><Relationship Id="rId17" Type="http://schemas.openxmlformats.org/officeDocument/2006/relationships/image" Target="../media/image68.PNG"/><Relationship Id="rId2" Type="http://schemas.openxmlformats.org/officeDocument/2006/relationships/image" Target="../media/image9.png"/><Relationship Id="rId16" Type="http://schemas.openxmlformats.org/officeDocument/2006/relationships/image" Target="../media/image74.pn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0.png"/><Relationship Id="rId11" Type="http://schemas.openxmlformats.org/officeDocument/2006/relationships/image" Target="../media/image78.png"/><Relationship Id="rId5" Type="http://schemas.openxmlformats.org/officeDocument/2006/relationships/image" Target="../media/image66.png"/><Relationship Id="rId15" Type="http://schemas.openxmlformats.org/officeDocument/2006/relationships/image" Target="../media/image14.png"/><Relationship Id="rId10" Type="http://schemas.openxmlformats.org/officeDocument/2006/relationships/image" Target="../media/image76.png"/><Relationship Id="rId19" Type="http://schemas.openxmlformats.org/officeDocument/2006/relationships/image" Target="../media/image73.PNG"/><Relationship Id="rId4" Type="http://schemas.openxmlformats.org/officeDocument/2006/relationships/image" Target="../media/image65.png"/><Relationship Id="rId9" Type="http://schemas.openxmlformats.org/officeDocument/2006/relationships/image" Target="../media/image75.png"/><Relationship Id="rId1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7.png"/><Relationship Id="rId18" Type="http://schemas.openxmlformats.org/officeDocument/2006/relationships/image" Target="../media/image89.PNG"/><Relationship Id="rId3" Type="http://schemas.openxmlformats.org/officeDocument/2006/relationships/image" Target="../media/image56.png"/><Relationship Id="rId7" Type="http://schemas.openxmlformats.org/officeDocument/2006/relationships/image" Target="../media/image75.png"/><Relationship Id="rId12" Type="http://schemas.openxmlformats.org/officeDocument/2006/relationships/image" Target="../media/image86.png"/><Relationship Id="rId17" Type="http://schemas.openxmlformats.org/officeDocument/2006/relationships/image" Target="../media/image85.PNG"/><Relationship Id="rId2" Type="http://schemas.openxmlformats.org/officeDocument/2006/relationships/image" Target="../media/image9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72.png"/><Relationship Id="rId1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Relationship Id="rId14" Type="http://schemas.openxmlformats.org/officeDocument/2006/relationships/image" Target="../media/image88.jp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7.png"/><Relationship Id="rId18" Type="http://schemas.openxmlformats.org/officeDocument/2006/relationships/image" Target="../media/image89.PNG"/><Relationship Id="rId3" Type="http://schemas.openxmlformats.org/officeDocument/2006/relationships/image" Target="../media/image56.png"/><Relationship Id="rId7" Type="http://schemas.openxmlformats.org/officeDocument/2006/relationships/image" Target="../media/image75.png"/><Relationship Id="rId12" Type="http://schemas.openxmlformats.org/officeDocument/2006/relationships/image" Target="../media/image86.png"/><Relationship Id="rId17" Type="http://schemas.openxmlformats.org/officeDocument/2006/relationships/image" Target="../media/image85.PNG"/><Relationship Id="rId2" Type="http://schemas.openxmlformats.org/officeDocument/2006/relationships/image" Target="../media/image9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6.png"/><Relationship Id="rId11" Type="http://schemas.openxmlformats.org/officeDocument/2006/relationships/image" Target="../media/image80.png"/><Relationship Id="rId5" Type="http://schemas.openxmlformats.org/officeDocument/2006/relationships/image" Target="../media/image72.png"/><Relationship Id="rId1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8.png"/><Relationship Id="rId14" Type="http://schemas.openxmlformats.org/officeDocument/2006/relationships/image" Target="../media/image9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92.png"/><Relationship Id="rId4" Type="http://schemas.openxmlformats.org/officeDocument/2006/relationships/image" Target="../media/image7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tryruby.org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://www.codecademy.com/learn/ruby" TargetMode="Externa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earnrubythehardway.org/book/" TargetMode="External"/><Relationship Id="rId5" Type="http://schemas.openxmlformats.org/officeDocument/2006/relationships/hyperlink" Target="http://www.lynda.com/Ruby-tutorials/" TargetMode="External"/><Relationship Id="rId4" Type="http://schemas.openxmlformats.org/officeDocument/2006/relationships/hyperlink" Target="http://railsforzombies.org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/>
              <a:t>Programming 101</a:t>
            </a:r>
            <a:br>
              <a:rPr lang="en-US" dirty="0"/>
            </a:br>
            <a:r>
              <a:rPr lang="en-US" dirty="0"/>
              <a:t>With Ruby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Prepared and Taught by </a:t>
            </a:r>
            <a:r>
              <a:rPr lang="en-US"/>
              <a:t>Lex Collette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270" y="1004047"/>
            <a:ext cx="1766047" cy="17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38554"/>
          </a:xfrm>
        </p:spPr>
        <p:txBody>
          <a:bodyPr>
            <a:normAutofit/>
          </a:bodyPr>
          <a:lstStyle/>
          <a:p>
            <a:r>
              <a:rPr lang="en-US" dirty="0"/>
              <a:t>Print your own statement!</a:t>
            </a:r>
          </a:p>
          <a:p>
            <a:r>
              <a:rPr lang="en-US" dirty="0"/>
              <a:t>Add it to your current program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07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Your turn to add your own print statement!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8" y="1071757"/>
            <a:ext cx="7203166" cy="100642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72" y="1171100"/>
            <a:ext cx="3200400" cy="314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9" t="-4784"/>
          <a:stretch/>
        </p:blipFill>
        <p:spPr>
          <a:xfrm>
            <a:off x="2588964" y="3337038"/>
            <a:ext cx="2053016" cy="31324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95453" y="621186"/>
            <a:ext cx="4994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9873" y="2277953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60102" y="3871226"/>
            <a:ext cx="441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it might look like: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434" r="1016" b="3150"/>
          <a:stretch/>
        </p:blipFill>
        <p:spPr>
          <a:xfrm>
            <a:off x="415072" y="1507054"/>
            <a:ext cx="7038673" cy="33560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99"/>
          <a:stretch/>
        </p:blipFill>
        <p:spPr>
          <a:xfrm>
            <a:off x="354443" y="4394035"/>
            <a:ext cx="7157031" cy="5932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40005" y="5140756"/>
            <a:ext cx="53859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Notice how it printed it on a new line?</a:t>
            </a:r>
          </a:p>
          <a:p>
            <a:r>
              <a:rPr lang="en-US" dirty="0"/>
              <a:t>The </a:t>
            </a:r>
            <a:r>
              <a:rPr lang="en-US" b="1" dirty="0"/>
              <a:t>puts</a:t>
            </a:r>
            <a:r>
              <a:rPr lang="en-US" dirty="0"/>
              <a:t> adds a newline after the print statement.</a:t>
            </a:r>
          </a:p>
          <a:p>
            <a:r>
              <a:rPr lang="en-US" dirty="0"/>
              <a:t>We will learn how to stay on the same line soon.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96" y="2484721"/>
            <a:ext cx="659842" cy="6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33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5682342"/>
            <a:ext cx="6293617" cy="105005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a variable?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an Object?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a Comment?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5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6872" y="539471"/>
            <a:ext cx="6126480" cy="665076"/>
          </a:xfrm>
        </p:spPr>
        <p:txBody>
          <a:bodyPr>
            <a:normAutofit/>
          </a:bodyPr>
          <a:lstStyle/>
          <a:p>
            <a:r>
              <a:rPr lang="en-US" dirty="0"/>
              <a:t>We use </a:t>
            </a:r>
            <a:r>
              <a:rPr lang="en-US" b="1" dirty="0"/>
              <a:t>variables</a:t>
            </a:r>
            <a:r>
              <a:rPr lang="en-US" dirty="0"/>
              <a:t> to store different kinds of data to memory and assign them to a name.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Saves data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726872" y="1204547"/>
            <a:ext cx="5942093" cy="41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Variables</a:t>
            </a:r>
            <a:r>
              <a:rPr lang="en-US" dirty="0"/>
              <a:t> have different </a:t>
            </a:r>
            <a:r>
              <a:rPr lang="en-US" b="1" dirty="0"/>
              <a:t>data types</a:t>
            </a:r>
            <a:r>
              <a:rPr lang="en-US" dirty="0"/>
              <a:t>.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726871" y="1556179"/>
            <a:ext cx="5942093" cy="22717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Some different </a:t>
            </a:r>
            <a:r>
              <a:rPr lang="en-US" b="1" dirty="0"/>
              <a:t>data types </a:t>
            </a:r>
            <a:r>
              <a:rPr lang="en-US" dirty="0"/>
              <a:t>are:</a:t>
            </a:r>
          </a:p>
          <a:p>
            <a:pPr lvl="1"/>
            <a:r>
              <a:rPr lang="en-US" b="1" dirty="0"/>
              <a:t>String</a:t>
            </a:r>
            <a:r>
              <a:rPr lang="en-US" dirty="0"/>
              <a:t> – a string of characters, such as a sentence</a:t>
            </a:r>
          </a:p>
          <a:p>
            <a:pPr lvl="1"/>
            <a:r>
              <a:rPr lang="en-US" b="1" dirty="0"/>
              <a:t>Character </a:t>
            </a:r>
            <a:r>
              <a:rPr lang="en-US" dirty="0"/>
              <a:t>– a single letter, number or symbol</a:t>
            </a:r>
          </a:p>
          <a:p>
            <a:pPr lvl="1"/>
            <a:r>
              <a:rPr lang="en-US" b="1" dirty="0"/>
              <a:t>Integers</a:t>
            </a:r>
            <a:r>
              <a:rPr lang="en-US" dirty="0"/>
              <a:t> – a whole number</a:t>
            </a:r>
          </a:p>
          <a:p>
            <a:pPr lvl="1"/>
            <a:r>
              <a:rPr lang="en-US" b="1" dirty="0"/>
              <a:t>Double</a:t>
            </a:r>
            <a:r>
              <a:rPr lang="en-US" dirty="0"/>
              <a:t> – a number with decimals</a:t>
            </a:r>
          </a:p>
          <a:p>
            <a:pPr lvl="1"/>
            <a:r>
              <a:rPr lang="en-US" b="1" dirty="0"/>
              <a:t>Boolean</a:t>
            </a:r>
            <a:r>
              <a:rPr lang="en-US" dirty="0"/>
              <a:t> – true or false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89548" y="3759747"/>
            <a:ext cx="6386623" cy="4198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Allows us to recall and use stored data.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689548" y="4179582"/>
            <a:ext cx="6429709" cy="24513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are rules to naming variables:</a:t>
            </a:r>
          </a:p>
          <a:p>
            <a:pPr lvl="1"/>
            <a:r>
              <a:rPr lang="en-US" dirty="0"/>
              <a:t>All lower case letters.</a:t>
            </a:r>
          </a:p>
          <a:p>
            <a:pPr lvl="1"/>
            <a:r>
              <a:rPr lang="en-US" dirty="0"/>
              <a:t>Numbers can be used, but not as the first character.</a:t>
            </a:r>
          </a:p>
          <a:p>
            <a:pPr lvl="1"/>
            <a:r>
              <a:rPr lang="en-US" dirty="0"/>
              <a:t>_ (underscores) are allowed.</a:t>
            </a:r>
          </a:p>
          <a:p>
            <a:pPr lvl="1"/>
            <a:r>
              <a:rPr lang="en-US" dirty="0"/>
              <a:t>You can name them whatever you want, but we recommend choosing a name that describes what it is.</a:t>
            </a:r>
          </a:p>
          <a:p>
            <a:pPr lvl="1"/>
            <a:r>
              <a:rPr lang="en-US" dirty="0"/>
              <a:t>Avoid names that are part of the language such as </a:t>
            </a:r>
            <a:r>
              <a:rPr lang="en-US" b="1" dirty="0"/>
              <a:t>puts</a:t>
            </a:r>
            <a:r>
              <a:rPr lang="en-US" dirty="0"/>
              <a:t>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305173"/>
            <a:ext cx="3367454" cy="25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4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888" y="1273303"/>
            <a:ext cx="4500197" cy="386862"/>
          </a:xfrm>
        </p:spPr>
        <p:txBody>
          <a:bodyPr>
            <a:normAutofit/>
          </a:bodyPr>
          <a:lstStyle/>
          <a:p>
            <a:r>
              <a:rPr lang="en-US" dirty="0"/>
              <a:t>They will listen to certain commands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Everything in Ruby is an object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96" y="1247406"/>
            <a:ext cx="2751993" cy="2751993"/>
          </a:xfrm>
          <a:prstGeom prst="rect">
            <a:avLst/>
          </a:prstGeom>
        </p:spPr>
      </p:pic>
      <p:sp>
        <p:nvSpPr>
          <p:cNvPr id="14" name="Content Placeholder 2"/>
          <p:cNvSpPr txBox="1">
            <a:spLocks/>
          </p:cNvSpPr>
          <p:nvPr/>
        </p:nvSpPr>
        <p:spPr>
          <a:xfrm>
            <a:off x="660888" y="856284"/>
            <a:ext cx="3807069" cy="40444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Think of an </a:t>
            </a:r>
            <a:r>
              <a:rPr lang="en-US" b="1" dirty="0"/>
              <a:t>object</a:t>
            </a:r>
            <a:r>
              <a:rPr lang="en-US" dirty="0"/>
              <a:t> like a puppy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660888" y="1672738"/>
            <a:ext cx="4489939" cy="19431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If we were to put them into programming commands they might look like:</a:t>
            </a:r>
          </a:p>
          <a:p>
            <a:pPr lvl="1"/>
            <a:r>
              <a:rPr lang="en-US" dirty="0" err="1"/>
              <a:t>puppy.sit</a:t>
            </a:r>
            <a:endParaRPr lang="en-US" dirty="0"/>
          </a:p>
          <a:p>
            <a:pPr lvl="1"/>
            <a:r>
              <a:rPr lang="en-US" dirty="0" err="1"/>
              <a:t>puppy.stay</a:t>
            </a:r>
            <a:endParaRPr lang="en-US" dirty="0"/>
          </a:p>
          <a:p>
            <a:pPr lvl="1"/>
            <a:r>
              <a:rPr lang="en-US" dirty="0" err="1"/>
              <a:t>puppy.fetch</a:t>
            </a:r>
            <a:endParaRPr lang="en-US" dirty="0"/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60888" y="466128"/>
            <a:ext cx="4500197" cy="3868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Almost everything in Ruby is an </a:t>
            </a:r>
            <a:r>
              <a:rPr lang="en-US" b="1" dirty="0"/>
              <a:t>object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660888" y="3619132"/>
            <a:ext cx="5124450" cy="14485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Different types of things have different types commands you can use.</a:t>
            </a:r>
          </a:p>
          <a:p>
            <a:pPr lvl="1"/>
            <a:r>
              <a:rPr lang="en-US" dirty="0"/>
              <a:t>You can say </a:t>
            </a:r>
            <a:r>
              <a:rPr lang="en-US" dirty="0" err="1"/>
              <a:t>puppy.shake</a:t>
            </a:r>
            <a:endParaRPr lang="en-US" dirty="0"/>
          </a:p>
          <a:p>
            <a:pPr lvl="1"/>
            <a:r>
              <a:rPr lang="en-US" dirty="0"/>
              <a:t>You can’t say </a:t>
            </a:r>
            <a:r>
              <a:rPr lang="en-US" dirty="0" err="1"/>
              <a:t>puppy.play_trumpet</a:t>
            </a:r>
            <a:endParaRPr lang="en-US" dirty="0"/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660888" y="5040192"/>
            <a:ext cx="4500197" cy="120894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For example, </a:t>
            </a:r>
            <a:r>
              <a:rPr lang="en-US" b="1" dirty="0"/>
              <a:t>Strings</a:t>
            </a:r>
            <a:r>
              <a:rPr lang="en-US" dirty="0"/>
              <a:t> and </a:t>
            </a:r>
            <a:r>
              <a:rPr lang="en-US" b="1" dirty="0"/>
              <a:t>integers</a:t>
            </a:r>
            <a:r>
              <a:rPr lang="en-US" dirty="0"/>
              <a:t> will have different commands available</a:t>
            </a:r>
          </a:p>
          <a:p>
            <a:pPr lvl="1"/>
            <a:r>
              <a:rPr lang="en-US" dirty="0"/>
              <a:t>We will visit a few as we go! </a:t>
            </a:r>
          </a:p>
        </p:txBody>
      </p:sp>
    </p:spTree>
    <p:extLst>
      <p:ext uri="{BB962C8B-B14F-4D97-AF65-F5344CB8AC3E}">
        <p14:creationId xmlns:p14="http://schemas.microsoft.com/office/powerpoint/2010/main" val="2810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4" grpId="0"/>
      <p:bldP spid="15" grpId="0"/>
      <p:bldP spid="16" grpId="0"/>
      <p:bldP spid="17" grpId="0"/>
      <p:bldP spid="1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230" y="2451797"/>
            <a:ext cx="6126480" cy="2610643"/>
          </a:xfrm>
        </p:spPr>
        <p:txBody>
          <a:bodyPr>
            <a:normAutofit/>
          </a:bodyPr>
          <a:lstStyle/>
          <a:p>
            <a:r>
              <a:rPr lang="en-US" dirty="0"/>
              <a:t>Comments are used to make notes in your code.</a:t>
            </a:r>
          </a:p>
          <a:p>
            <a:r>
              <a:rPr lang="en-US" dirty="0"/>
              <a:t>Makes it more readable for yourself and others.</a:t>
            </a:r>
          </a:p>
          <a:p>
            <a:r>
              <a:rPr lang="en-US" dirty="0"/>
              <a:t>In Ruby we put a # in front of what you want to comment.</a:t>
            </a:r>
          </a:p>
          <a:p>
            <a:r>
              <a:rPr lang="en-US" dirty="0"/>
              <a:t>Anything that is commented will not be read by the program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This is how to put notes (referred to as comments) in your code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967" y="1252330"/>
            <a:ext cx="7295538" cy="7283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803793"/>
            <a:ext cx="3319096" cy="228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4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#{name}!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input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78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#{name}!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Let us greet the user by name!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464513"/>
            <a:ext cx="6377030" cy="15928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8" y="628491"/>
            <a:ext cx="2045012" cy="2008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1215255"/>
            <a:ext cx="6233490" cy="25929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1531119"/>
            <a:ext cx="5104292" cy="22284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936095"/>
            <a:ext cx="5951728" cy="216715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452616" y="2165447"/>
            <a:ext cx="6885912" cy="375961"/>
          </a:xfrm>
        </p:spPr>
        <p:txBody>
          <a:bodyPr>
            <a:normAutofit fontScale="92500"/>
          </a:bodyPr>
          <a:lstStyle/>
          <a:p>
            <a:r>
              <a:rPr lang="en-US" b="1" dirty="0"/>
              <a:t>name</a:t>
            </a:r>
            <a:r>
              <a:rPr lang="en-US" dirty="0"/>
              <a:t> is a variable that will store the user’s name in a string.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9" t="-4784"/>
          <a:stretch/>
        </p:blipFill>
        <p:spPr>
          <a:xfrm>
            <a:off x="1885450" y="4791529"/>
            <a:ext cx="2053016" cy="31324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15" name="Content Placeholder 2"/>
          <p:cNvSpPr txBox="1">
            <a:spLocks/>
          </p:cNvSpPr>
          <p:nvPr/>
        </p:nvSpPr>
        <p:spPr>
          <a:xfrm>
            <a:off x="452616" y="2600351"/>
            <a:ext cx="6885912" cy="9778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gets </a:t>
            </a:r>
            <a:r>
              <a:rPr lang="en-US" dirty="0"/>
              <a:t>reads input from the keyboard.</a:t>
            </a:r>
          </a:p>
          <a:p>
            <a:r>
              <a:rPr lang="en-US" b="1" dirty="0"/>
              <a:t>.chomp </a:t>
            </a:r>
            <a:r>
              <a:rPr lang="en-US" dirty="0"/>
              <a:t>removes a newline when input is entered. Used for formatting.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00216" y="3872753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65" y="4034258"/>
            <a:ext cx="659842" cy="6598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2616" y="5103845"/>
            <a:ext cx="3256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look something like: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5450" y="5532120"/>
            <a:ext cx="2781260" cy="1111276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52616" y="3565644"/>
            <a:ext cx="6441450" cy="3759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#{name} </a:t>
            </a:r>
            <a:r>
              <a:rPr lang="en-US" dirty="0"/>
              <a:t>tells the program to output the variable </a:t>
            </a:r>
            <a:r>
              <a:rPr lang="en-US" b="1" dirty="0"/>
              <a:t>name</a:t>
            </a:r>
            <a:r>
              <a:rPr lang="en-US" dirty="0"/>
              <a:t>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918838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5" grpId="0"/>
      <p:bldP spid="16" grpId="0"/>
      <p:bldP spid="3" grpId="0"/>
      <p:bldP spid="1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#{name}!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Getting all fancy with objects.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3149" y="2755338"/>
            <a:ext cx="60605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Get fancy with it!</a:t>
            </a:r>
          </a:p>
          <a:p>
            <a:r>
              <a:rPr lang="en-US" sz="2400" dirty="0"/>
              <a:t>Try this instead: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2720" b="4087"/>
          <a:stretch/>
        </p:blipFill>
        <p:spPr>
          <a:xfrm>
            <a:off x="2937031" y="3255225"/>
            <a:ext cx="3264195" cy="237935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473149" y="4191293"/>
            <a:ext cx="6483356" cy="962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do you think it will do?</a:t>
            </a:r>
          </a:p>
          <a:p>
            <a:r>
              <a:rPr lang="en-US" dirty="0"/>
              <a:t>What did it do?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464513"/>
            <a:ext cx="6377030" cy="1592888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8" y="628491"/>
            <a:ext cx="2045012" cy="20084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1215255"/>
            <a:ext cx="6233490" cy="259296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1531119"/>
            <a:ext cx="5104292" cy="22284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16" y="936095"/>
            <a:ext cx="5951728" cy="2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99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what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  <a:p>
            <a:r>
              <a:rPr lang="en-US" dirty="0"/>
              <a:t>Variables</a:t>
            </a:r>
          </a:p>
          <a:p>
            <a:r>
              <a:rPr lang="en-US" dirty="0"/>
              <a:t>Comments</a:t>
            </a:r>
          </a:p>
          <a:p>
            <a:r>
              <a:rPr lang="en-US" dirty="0"/>
              <a:t>Objects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How we did the things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puts– Prints out the line followed by a new line. </a:t>
            </a:r>
          </a:p>
          <a:p>
            <a:r>
              <a:rPr lang="en-US" dirty="0"/>
              <a:t>gets – reads the user input.</a:t>
            </a:r>
          </a:p>
          <a:p>
            <a:r>
              <a:rPr lang="en-US" dirty="0"/>
              <a:t>.chomp – formats input</a:t>
            </a:r>
          </a:p>
          <a:p>
            <a:r>
              <a:rPr lang="en-US" dirty="0"/>
              <a:t>.capitalize – Capitalizes the first letter of a string.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6" y="5314701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70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learn programming?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7539318" cy="4114800"/>
          </a:xfrm>
        </p:spPr>
        <p:txBody>
          <a:bodyPr/>
          <a:lstStyle/>
          <a:p>
            <a:r>
              <a:rPr lang="en-US" dirty="0"/>
              <a:t>Teaches you to think!</a:t>
            </a:r>
          </a:p>
          <a:p>
            <a:r>
              <a:rPr lang="en-US" dirty="0"/>
              <a:t>A lot of non computer science careers involve some knowledge of programming either directly or indirectly.</a:t>
            </a:r>
          </a:p>
          <a:p>
            <a:r>
              <a:rPr lang="en-US" dirty="0"/>
              <a:t>Makes your computer a tool, not just an internet browser or word processor.</a:t>
            </a:r>
          </a:p>
          <a:p>
            <a:r>
              <a:rPr lang="en-US" dirty="0"/>
              <a:t>Gives you a better understanding of the technology around you.</a:t>
            </a:r>
          </a:p>
          <a:p>
            <a:r>
              <a:rPr lang="en-US" dirty="0"/>
              <a:t>You might find that you love it!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718" y="1828800"/>
            <a:ext cx="3207123" cy="243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3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3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3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3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Basic math stuff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082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2426677"/>
          </a:xfrm>
        </p:spPr>
        <p:txBody>
          <a:bodyPr/>
          <a:lstStyle/>
          <a:p>
            <a:r>
              <a:rPr lang="en-US" dirty="0"/>
              <a:t>In Sublime Text, click File-&gt;New File</a:t>
            </a:r>
          </a:p>
          <a:p>
            <a:r>
              <a:rPr lang="en-US" dirty="0"/>
              <a:t>Save the file as </a:t>
            </a:r>
            <a:r>
              <a:rPr lang="en-US" b="1" dirty="0" err="1"/>
              <a:t>math.rb</a:t>
            </a:r>
            <a:endParaRPr lang="en-US" b="1" dirty="0"/>
          </a:p>
          <a:p>
            <a:pPr lvl="1"/>
            <a:r>
              <a:rPr lang="en-US" dirty="0"/>
              <a:t>Don’t forget the ‘.</a:t>
            </a:r>
            <a:r>
              <a:rPr lang="en-US" dirty="0" err="1"/>
              <a:t>rb</a:t>
            </a:r>
            <a:r>
              <a:rPr lang="en-US" dirty="0"/>
              <a:t>’ or it won’t work!</a:t>
            </a:r>
          </a:p>
          <a:p>
            <a:pPr lvl="1"/>
            <a:r>
              <a:rPr lang="en-US" dirty="0"/>
              <a:t>In the lower right hand corner of Sublime text it should now say ‘ruby’</a:t>
            </a:r>
          </a:p>
          <a:p>
            <a:r>
              <a:rPr lang="en-US" dirty="0"/>
              <a:t>That’s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33" y="1524000"/>
            <a:ext cx="1569218" cy="1569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6" y="5314701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5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Let’s do some basic math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0" y="433250"/>
            <a:ext cx="6400068" cy="186674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8860" y="2426238"/>
            <a:ext cx="684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print</a:t>
            </a:r>
            <a:r>
              <a:rPr lang="en-US" dirty="0"/>
              <a:t> allows us to have the input on the same line for formatting purposes.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497011"/>
            <a:ext cx="5615003" cy="26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762959"/>
            <a:ext cx="3266250" cy="23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028907"/>
            <a:ext cx="2234734" cy="2467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7570" y="3019267"/>
            <a:ext cx="6846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.</a:t>
            </a:r>
            <a:r>
              <a:rPr lang="en-US" b="1" dirty="0" err="1"/>
              <a:t>to_i</a:t>
            </a:r>
            <a:r>
              <a:rPr lang="en-US" dirty="0"/>
              <a:t> tells the program we want to read an integer, not a string.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This will allow us to do math functions with it.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275687"/>
            <a:ext cx="3317111" cy="274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528607"/>
            <a:ext cx="2252611" cy="286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788916"/>
            <a:ext cx="1197480" cy="24246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778796" y="4030754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5679" y="4192859"/>
            <a:ext cx="659842" cy="659842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10433" y="5257800"/>
            <a:ext cx="3145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get something like: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07" y="4971166"/>
            <a:ext cx="1960008" cy="28918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8860" y="3577052"/>
            <a:ext cx="646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set the new variable </a:t>
            </a:r>
            <a:r>
              <a:rPr lang="en-US" b="1" dirty="0"/>
              <a:t>c </a:t>
            </a:r>
            <a:r>
              <a:rPr lang="en-US" dirty="0"/>
              <a:t>to the sum of </a:t>
            </a:r>
            <a:r>
              <a:rPr lang="en-US" b="1" dirty="0"/>
              <a:t>a</a:t>
            </a:r>
            <a:r>
              <a:rPr lang="en-US" dirty="0"/>
              <a:t> and </a:t>
            </a:r>
            <a:r>
              <a:rPr lang="en-US" b="1" dirty="0"/>
              <a:t>b</a:t>
            </a:r>
            <a:r>
              <a:rPr lang="en-US" dirty="0"/>
              <a:t>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993967"/>
            <a:ext cx="5003135" cy="28965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85" b="20554"/>
          <a:stretch/>
        </p:blipFill>
        <p:spPr>
          <a:xfrm>
            <a:off x="1117437" y="5699595"/>
            <a:ext cx="5275714" cy="92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85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20" grpId="0"/>
      <p:bldP spid="22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580882" cy="410547"/>
          </a:xfrm>
        </p:spPr>
        <p:txBody>
          <a:bodyPr>
            <a:normAutofit fontScale="92500"/>
          </a:bodyPr>
          <a:lstStyle/>
          <a:p>
            <a:r>
              <a:rPr lang="en-US" dirty="0"/>
              <a:t>A </a:t>
            </a:r>
            <a:r>
              <a:rPr lang="en-US" b="1" dirty="0"/>
              <a:t>conditional statement </a:t>
            </a:r>
            <a:r>
              <a:rPr lang="en-US" dirty="0"/>
              <a:t>only occurs if a condition is met.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if…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790302" y="1038808"/>
            <a:ext cx="6580882" cy="41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Today we are going to learn </a:t>
            </a:r>
            <a:r>
              <a:rPr lang="en-US" b="1" dirty="0"/>
              <a:t>if statements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790301" y="1391816"/>
            <a:ext cx="6580882" cy="41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This is what it looks like: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90301" y="3269608"/>
            <a:ext cx="6676290" cy="630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expression</a:t>
            </a:r>
            <a:r>
              <a:rPr lang="en-US" dirty="0"/>
              <a:t> (a &gt; b in this case), must have a </a:t>
            </a:r>
            <a:r>
              <a:rPr lang="en-US" b="1" dirty="0"/>
              <a:t>true</a:t>
            </a:r>
            <a:r>
              <a:rPr lang="en-US" dirty="0"/>
              <a:t> or </a:t>
            </a:r>
            <a:r>
              <a:rPr lang="en-US" b="1" dirty="0"/>
              <a:t>false</a:t>
            </a:r>
            <a:r>
              <a:rPr lang="en-US" dirty="0"/>
              <a:t> result.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67" y="1802362"/>
            <a:ext cx="5614188" cy="12477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67" y="1860070"/>
            <a:ext cx="5547028" cy="8243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67" y="2641154"/>
            <a:ext cx="502689" cy="262273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790301" y="3831199"/>
            <a:ext cx="6676290" cy="630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 tell the computer that we are done with the </a:t>
            </a:r>
            <a:r>
              <a:rPr lang="en-US" b="1" dirty="0"/>
              <a:t>if statement</a:t>
            </a:r>
            <a:r>
              <a:rPr lang="en-US" dirty="0"/>
              <a:t> we must include </a:t>
            </a:r>
            <a:r>
              <a:rPr lang="en-US" b="1" dirty="0"/>
              <a:t>end</a:t>
            </a:r>
            <a:endParaRPr lang="en-US" dirty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801116" y="4408296"/>
            <a:ext cx="6676290" cy="630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If</a:t>
            </a:r>
            <a:r>
              <a:rPr lang="en-US" dirty="0"/>
              <a:t> the </a:t>
            </a:r>
            <a:r>
              <a:rPr lang="en-US" b="1" dirty="0"/>
              <a:t>expression</a:t>
            </a:r>
            <a:r>
              <a:rPr lang="en-US" dirty="0"/>
              <a:t> is true, it will execute the code in between the </a:t>
            </a:r>
            <a:r>
              <a:rPr lang="en-US" b="1" dirty="0"/>
              <a:t>if </a:t>
            </a:r>
            <a:r>
              <a:rPr lang="en-US" dirty="0"/>
              <a:t>and the </a:t>
            </a:r>
            <a:r>
              <a:rPr lang="en-US" b="1" dirty="0"/>
              <a:t>end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6511" y="241913"/>
            <a:ext cx="3120897" cy="312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6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9" grpId="0"/>
      <p:bldP spid="10" grpId="0"/>
      <p:bldP spid="16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0"/>
            <a:ext cx="6580882" cy="648309"/>
          </a:xfrm>
        </p:spPr>
        <p:txBody>
          <a:bodyPr>
            <a:normAutofit/>
          </a:bodyPr>
          <a:lstStyle/>
          <a:p>
            <a:r>
              <a:rPr lang="en-US" dirty="0"/>
              <a:t>What if we want to check something </a:t>
            </a:r>
            <a:r>
              <a:rPr lang="en-US" b="1" dirty="0"/>
              <a:t>else if</a:t>
            </a:r>
            <a:r>
              <a:rPr lang="en-US" dirty="0"/>
              <a:t> the first expression is false?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if…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0301" y="1391816"/>
            <a:ext cx="6580882" cy="41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use an </a:t>
            </a:r>
            <a:r>
              <a:rPr lang="en-US" b="1" dirty="0" err="1"/>
              <a:t>elsif</a:t>
            </a:r>
            <a:r>
              <a:rPr lang="en-US" dirty="0"/>
              <a:t>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90301" y="3680071"/>
            <a:ext cx="6676290" cy="37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Takes an </a:t>
            </a:r>
            <a:r>
              <a:rPr lang="en-US" b="1" dirty="0"/>
              <a:t>expression</a:t>
            </a:r>
            <a:r>
              <a:rPr lang="en-US" dirty="0"/>
              <a:t> just like the original </a:t>
            </a:r>
            <a:r>
              <a:rPr lang="en-US" b="1" dirty="0"/>
              <a:t>if</a:t>
            </a:r>
            <a:r>
              <a:rPr lang="en-US" dirty="0"/>
              <a:t>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67" y="1802362"/>
            <a:ext cx="5614188" cy="175834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67" y="1860070"/>
            <a:ext cx="5547028" cy="8243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612" y="3183563"/>
            <a:ext cx="502689" cy="262273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790301" y="4073544"/>
            <a:ext cx="6676290" cy="47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still part of that </a:t>
            </a:r>
            <a:r>
              <a:rPr lang="en-US" b="1" dirty="0"/>
              <a:t>if</a:t>
            </a:r>
            <a:r>
              <a:rPr lang="en-US" dirty="0"/>
              <a:t>. Shares the </a:t>
            </a:r>
            <a:r>
              <a:rPr lang="en-US" b="1" dirty="0"/>
              <a:t>end</a:t>
            </a:r>
            <a:r>
              <a:rPr lang="en-US" dirty="0"/>
              <a:t> with the </a:t>
            </a:r>
            <a:r>
              <a:rPr lang="en-US" b="1" dirty="0"/>
              <a:t>if</a:t>
            </a:r>
            <a:r>
              <a:rPr lang="en-US" dirty="0"/>
              <a:t>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90301" y="4467944"/>
            <a:ext cx="6676290" cy="630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have an </a:t>
            </a:r>
            <a:r>
              <a:rPr lang="en-US" b="1" dirty="0"/>
              <a:t>if</a:t>
            </a:r>
            <a:r>
              <a:rPr lang="en-US" dirty="0"/>
              <a:t> without an </a:t>
            </a:r>
            <a:r>
              <a:rPr lang="en-US" b="1" dirty="0" err="1"/>
              <a:t>elsif</a:t>
            </a:r>
            <a:r>
              <a:rPr lang="en-US" b="1" dirty="0"/>
              <a:t>, </a:t>
            </a:r>
            <a:r>
              <a:rPr lang="en-US" dirty="0"/>
              <a:t>but you can’t have an </a:t>
            </a:r>
            <a:r>
              <a:rPr lang="en-US" b="1" dirty="0" err="1"/>
              <a:t>elsif</a:t>
            </a:r>
            <a:r>
              <a:rPr lang="en-US" dirty="0"/>
              <a:t> without an </a:t>
            </a:r>
            <a:r>
              <a:rPr lang="en-US" b="1" dirty="0"/>
              <a:t>if</a:t>
            </a:r>
            <a:r>
              <a:rPr lang="en-US" dirty="0"/>
              <a:t>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167" y="2693643"/>
            <a:ext cx="4489738" cy="51207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801116" y="5076321"/>
            <a:ext cx="6676290" cy="47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not just have another </a:t>
            </a:r>
            <a:r>
              <a:rPr lang="en-US" b="1" dirty="0"/>
              <a:t>if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235838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6" grpId="0"/>
      <p:bldP spid="17" grpId="0"/>
      <p:bldP spid="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2" y="685801"/>
            <a:ext cx="6580882" cy="35102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if the </a:t>
            </a:r>
            <a:r>
              <a:rPr lang="en-US" b="1" dirty="0"/>
              <a:t>conditions </a:t>
            </a:r>
            <a:r>
              <a:rPr lang="en-US" dirty="0"/>
              <a:t>of the </a:t>
            </a:r>
            <a:r>
              <a:rPr lang="en-US" b="1" dirty="0"/>
              <a:t>expression</a:t>
            </a:r>
            <a:r>
              <a:rPr lang="en-US" dirty="0"/>
              <a:t> were not met?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if… 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790301" y="1037902"/>
            <a:ext cx="6580882" cy="4105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use an </a:t>
            </a:r>
            <a:r>
              <a:rPr lang="en-US" b="1" dirty="0"/>
              <a:t>else</a:t>
            </a:r>
            <a:r>
              <a:rPr lang="en-US" dirty="0"/>
              <a:t>: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790301" y="3966467"/>
            <a:ext cx="6676290" cy="370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Does </a:t>
            </a:r>
            <a:r>
              <a:rPr lang="en-US" b="1" dirty="0"/>
              <a:t>NOT</a:t>
            </a:r>
            <a:r>
              <a:rPr lang="en-US" dirty="0"/>
              <a:t> take an expression!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52" y="1424564"/>
            <a:ext cx="5614188" cy="241877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8513" y="1445673"/>
            <a:ext cx="5547028" cy="824342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51" y="3565691"/>
            <a:ext cx="502689" cy="262273"/>
          </a:xfrm>
          <a:prstGeom prst="rect">
            <a:avLst/>
          </a:prstGeom>
        </p:spPr>
      </p:pic>
      <p:sp>
        <p:nvSpPr>
          <p:cNvPr id="16" name="Content Placeholder 2"/>
          <p:cNvSpPr txBox="1">
            <a:spLocks/>
          </p:cNvSpPr>
          <p:nvPr/>
        </p:nvSpPr>
        <p:spPr>
          <a:xfrm>
            <a:off x="790301" y="4349583"/>
            <a:ext cx="6676290" cy="47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It is still part of that </a:t>
            </a:r>
            <a:r>
              <a:rPr lang="en-US" b="1" dirty="0"/>
              <a:t>if</a:t>
            </a:r>
            <a:r>
              <a:rPr lang="en-US" dirty="0"/>
              <a:t>. Shares the </a:t>
            </a:r>
            <a:r>
              <a:rPr lang="en-US" b="1" dirty="0"/>
              <a:t>end</a:t>
            </a:r>
            <a:r>
              <a:rPr lang="en-US" dirty="0"/>
              <a:t> with the </a:t>
            </a:r>
            <a:r>
              <a:rPr lang="en-US" b="1" dirty="0"/>
              <a:t>if</a:t>
            </a:r>
            <a:r>
              <a:rPr lang="en-US" dirty="0"/>
              <a:t>.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90301" y="4788033"/>
            <a:ext cx="6676290" cy="63076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 have an </a:t>
            </a:r>
            <a:r>
              <a:rPr lang="en-US" b="1" dirty="0"/>
              <a:t>if</a:t>
            </a:r>
            <a:r>
              <a:rPr lang="en-US" dirty="0"/>
              <a:t> without an </a:t>
            </a:r>
            <a:r>
              <a:rPr lang="en-US" b="1" dirty="0"/>
              <a:t>else, </a:t>
            </a:r>
            <a:r>
              <a:rPr lang="en-US" dirty="0"/>
              <a:t>but you can’t have an </a:t>
            </a:r>
            <a:r>
              <a:rPr lang="en-US" b="1" dirty="0"/>
              <a:t>else</a:t>
            </a:r>
            <a:r>
              <a:rPr lang="en-US" dirty="0"/>
              <a:t> without an </a:t>
            </a:r>
            <a:r>
              <a:rPr lang="en-US" b="1" dirty="0"/>
              <a:t>if</a:t>
            </a:r>
            <a:r>
              <a:rPr lang="en-US" dirty="0"/>
              <a:t>!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1351" y="2303739"/>
            <a:ext cx="4489738" cy="512079"/>
          </a:xfrm>
          <a:prstGeom prst="rect">
            <a:avLst/>
          </a:prstGeom>
        </p:spPr>
      </p:pic>
      <p:sp>
        <p:nvSpPr>
          <p:cNvPr id="18" name="Content Placeholder 2"/>
          <p:cNvSpPr txBox="1">
            <a:spLocks/>
          </p:cNvSpPr>
          <p:nvPr/>
        </p:nvSpPr>
        <p:spPr>
          <a:xfrm>
            <a:off x="823882" y="5333836"/>
            <a:ext cx="6676290" cy="47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can only be one </a:t>
            </a:r>
            <a:r>
              <a:rPr lang="en-US" b="1" dirty="0"/>
              <a:t>else</a:t>
            </a:r>
            <a:r>
              <a:rPr lang="en-US" dirty="0"/>
              <a:t> to an </a:t>
            </a:r>
            <a:r>
              <a:rPr lang="en-US" b="1" dirty="0"/>
              <a:t>if</a:t>
            </a:r>
            <a:r>
              <a:rPr lang="en-US" dirty="0"/>
              <a:t>. Why?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147" y="2797429"/>
            <a:ext cx="5118972" cy="793230"/>
          </a:xfrm>
          <a:prstGeom prst="rect">
            <a:avLst/>
          </a:prstGeom>
        </p:spPr>
      </p:pic>
      <p:sp>
        <p:nvSpPr>
          <p:cNvPr id="19" name="Content Placeholder 2"/>
          <p:cNvSpPr txBox="1">
            <a:spLocks/>
          </p:cNvSpPr>
          <p:nvPr/>
        </p:nvSpPr>
        <p:spPr>
          <a:xfrm>
            <a:off x="823882" y="5726921"/>
            <a:ext cx="6676290" cy="4753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Why is </a:t>
            </a:r>
            <a:r>
              <a:rPr lang="en-US" b="1" dirty="0"/>
              <a:t>else</a:t>
            </a:r>
            <a:r>
              <a:rPr lang="en-US" dirty="0"/>
              <a:t> important?</a:t>
            </a:r>
          </a:p>
        </p:txBody>
      </p:sp>
    </p:spTree>
    <p:extLst>
      <p:ext uri="{BB962C8B-B14F-4D97-AF65-F5344CB8AC3E}">
        <p14:creationId xmlns:p14="http://schemas.microsoft.com/office/powerpoint/2010/main" val="777639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  <p:bldP spid="16" grpId="0"/>
      <p:bldP spid="17" grpId="0"/>
      <p:bldP spid="18" grpId="0"/>
      <p:bldP spid="1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If…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What if we want to know if something is odd or even?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0" y="433250"/>
            <a:ext cx="6400068" cy="30937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497011"/>
            <a:ext cx="5615003" cy="26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762959"/>
            <a:ext cx="3266250" cy="23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028907"/>
            <a:ext cx="2234734" cy="246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275687"/>
            <a:ext cx="3317111" cy="274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528607"/>
            <a:ext cx="2252611" cy="286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788916"/>
            <a:ext cx="1197480" cy="242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0" y="2561160"/>
            <a:ext cx="2804821" cy="249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2774141"/>
            <a:ext cx="559370" cy="221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0" y="2983069"/>
            <a:ext cx="2724868" cy="240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3226188"/>
            <a:ext cx="541087" cy="25316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55260" y="4022128"/>
            <a:ext cx="5867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THE </a:t>
            </a:r>
            <a:r>
              <a:rPr lang="en-US" b="1" dirty="0"/>
              <a:t>end</a:t>
            </a:r>
            <a:r>
              <a:rPr lang="en-US" dirty="0"/>
              <a:t> marker in now so you don’t forget!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5260" y="4344321"/>
            <a:ext cx="46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tell the user about it </a:t>
            </a:r>
            <a:r>
              <a:rPr lang="en-US" b="1" dirty="0"/>
              <a:t>if</a:t>
            </a:r>
            <a:r>
              <a:rPr lang="en-US" dirty="0"/>
              <a:t> it is even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5260" y="3670368"/>
            <a:ext cx="46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Checking to see if the answer is even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55259" y="4648942"/>
            <a:ext cx="533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will we tell the user in the </a:t>
            </a:r>
            <a:r>
              <a:rPr lang="en-US" b="1" dirty="0"/>
              <a:t>else </a:t>
            </a:r>
            <a:r>
              <a:rPr lang="en-US" dirty="0"/>
              <a:t>statement?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55259" y="4971135"/>
            <a:ext cx="5330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It’s odd!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401626" y="5627516"/>
            <a:ext cx="2707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TESTING TIME!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2015429"/>
            <a:ext cx="5276572" cy="30548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2309404"/>
            <a:ext cx="1139644" cy="278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54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19" grpId="0"/>
      <p:bldP spid="20" grpId="0"/>
      <p:bldP spid="21" grpId="0"/>
      <p:bldP spid="22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Let’s do some basic math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0" y="433250"/>
            <a:ext cx="6400068" cy="30937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497011"/>
            <a:ext cx="5615003" cy="26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762959"/>
            <a:ext cx="3266250" cy="23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028907"/>
            <a:ext cx="2234734" cy="246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275687"/>
            <a:ext cx="3317111" cy="274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528607"/>
            <a:ext cx="2252611" cy="2867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788916"/>
            <a:ext cx="1197480" cy="2424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0" y="2561160"/>
            <a:ext cx="2804821" cy="249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2774141"/>
            <a:ext cx="559370" cy="221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50" y="2983069"/>
            <a:ext cx="2724868" cy="240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3226188"/>
            <a:ext cx="541087" cy="25316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55260" y="3792920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883" y="3999688"/>
            <a:ext cx="659842" cy="65984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5192" y="5142327"/>
            <a:ext cx="31302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should look similar to: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309" y="4773095"/>
            <a:ext cx="2324100" cy="3429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2" y="2012449"/>
            <a:ext cx="5009191" cy="290006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2309404"/>
            <a:ext cx="1139644" cy="27876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0"/>
          <a:stretch/>
        </p:blipFill>
        <p:spPr>
          <a:xfrm>
            <a:off x="1083244" y="5532970"/>
            <a:ext cx="5064363" cy="112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Turn!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107302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a third number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check for an odd number instead of even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9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737118"/>
          </a:xfrm>
        </p:spPr>
        <p:txBody>
          <a:bodyPr/>
          <a:lstStyle/>
          <a:p>
            <a:r>
              <a:rPr lang="en-US" dirty="0"/>
              <a:t>You can use +, -, *, / and % (this is modulus not percent)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60" y="433250"/>
            <a:ext cx="6932556" cy="18434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497011"/>
            <a:ext cx="5615003" cy="26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762959"/>
            <a:ext cx="3266250" cy="23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028907"/>
            <a:ext cx="2234734" cy="246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275687"/>
            <a:ext cx="3317111" cy="274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528607"/>
            <a:ext cx="2252611" cy="28678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521844" y="2412394"/>
            <a:ext cx="4646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Your 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 a third number to do math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Include it to your calculations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for odd instead of even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33" y="1860566"/>
            <a:ext cx="6835598" cy="25281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778796" y="3868746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419" y="4075514"/>
            <a:ext cx="659842" cy="6598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607" y="4861900"/>
            <a:ext cx="23241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132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ruby?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easier languages to learn</a:t>
            </a:r>
          </a:p>
          <a:p>
            <a:r>
              <a:rPr lang="en-US" dirty="0"/>
              <a:t>Often used for web development (you may have heard of Ruby on Rails)</a:t>
            </a:r>
          </a:p>
          <a:p>
            <a:r>
              <a:rPr lang="en-US" dirty="0"/>
              <a:t>Companies that use it:</a:t>
            </a:r>
          </a:p>
          <a:p>
            <a:pPr lvl="1"/>
            <a:r>
              <a:rPr lang="en-US" dirty="0"/>
              <a:t>Twitter, Goodreads, Kickstarter, Airbnb, GitHub, Hulu, Twitch, Urban Dictionary, and more!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68" y="381000"/>
            <a:ext cx="1766047" cy="176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0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Math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737118"/>
          </a:xfrm>
        </p:spPr>
        <p:txBody>
          <a:bodyPr/>
          <a:lstStyle/>
          <a:p>
            <a:r>
              <a:rPr lang="en-US" dirty="0"/>
              <a:t>You can use +, -, *, / and % (this is modulus not percent)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4" y="923106"/>
            <a:ext cx="6932556" cy="421002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986868"/>
            <a:ext cx="5615003" cy="2659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1252816"/>
            <a:ext cx="3266250" cy="2343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1518764"/>
            <a:ext cx="2234734" cy="24678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1765544"/>
            <a:ext cx="3317111" cy="27442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2018464"/>
            <a:ext cx="2252611" cy="2867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51" y="4601989"/>
            <a:ext cx="2804821" cy="2496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4357631"/>
            <a:ext cx="559370" cy="22104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27" y="4055199"/>
            <a:ext cx="2724868" cy="24015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3" y="4840396"/>
            <a:ext cx="541087" cy="253169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451864" y="5133130"/>
            <a:ext cx="46466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output might look like: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9" y="2625497"/>
            <a:ext cx="3428028" cy="24485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2350423"/>
            <a:ext cx="6835598" cy="25281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9" y="2881433"/>
            <a:ext cx="2301260" cy="246047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87453" y="482077"/>
            <a:ext cx="355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Your code might look like: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469" y="3124798"/>
            <a:ext cx="1735015" cy="30375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037" y="3445962"/>
            <a:ext cx="6620438" cy="26777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53" y="3793475"/>
            <a:ext cx="1085970" cy="26935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9"/>
          <a:stretch/>
        </p:blipFill>
        <p:spPr>
          <a:xfrm>
            <a:off x="1452118" y="5556556"/>
            <a:ext cx="4932047" cy="1255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28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did what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Integers</a:t>
            </a:r>
          </a:p>
          <a:p>
            <a:r>
              <a:rPr lang="en-US" dirty="0"/>
              <a:t>Operators (+, -, /, *)</a:t>
            </a:r>
          </a:p>
          <a:p>
            <a:pPr marL="45720" indent="0">
              <a:buNone/>
            </a:pP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How we did the things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print</a:t>
            </a:r>
          </a:p>
          <a:p>
            <a:r>
              <a:rPr lang="en-US" dirty="0"/>
              <a:t>.</a:t>
            </a:r>
            <a:r>
              <a:rPr lang="en-US" dirty="0" err="1"/>
              <a:t>to_i</a:t>
            </a:r>
            <a:endParaRPr lang="en-US" dirty="0"/>
          </a:p>
          <a:p>
            <a:r>
              <a:rPr lang="en-US" dirty="0"/>
              <a:t>.even?/.odd?</a:t>
            </a:r>
          </a:p>
          <a:p>
            <a:r>
              <a:rPr lang="en-US" dirty="0"/>
              <a:t>If/else end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6" y="5314701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68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for the good stuff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Number guessing game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209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Game time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90302" y="1973424"/>
            <a:ext cx="6126480" cy="4198776"/>
          </a:xfrm>
        </p:spPr>
        <p:txBody>
          <a:bodyPr/>
          <a:lstStyle/>
          <a:p>
            <a:r>
              <a:rPr lang="en-US" dirty="0"/>
              <a:t>Ask the user to think of a number 1-10</a:t>
            </a:r>
          </a:p>
          <a:p>
            <a:r>
              <a:rPr lang="en-US" dirty="0"/>
              <a:t>The program will guess a number at random within the range</a:t>
            </a:r>
          </a:p>
          <a:p>
            <a:r>
              <a:rPr lang="en-US" dirty="0"/>
              <a:t>It will ask the user if the number is correct, higher, or lower until it finds the number.</a:t>
            </a:r>
          </a:p>
          <a:p>
            <a:r>
              <a:rPr lang="en-US" dirty="0"/>
              <a:t>Will make sure the user does not cheat</a:t>
            </a:r>
          </a:p>
          <a:p>
            <a:r>
              <a:rPr lang="en-US" dirty="0"/>
              <a:t>It will find the users number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2729" y="693574"/>
            <a:ext cx="6621625" cy="73400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cap="all" baseline="0">
                <a:solidFill>
                  <a:schemeClr val="accent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We are going to make a game!</a:t>
            </a:r>
          </a:p>
        </p:txBody>
      </p:sp>
    </p:spTree>
    <p:extLst>
      <p:ext uri="{BB962C8B-B14F-4D97-AF65-F5344CB8AC3E}">
        <p14:creationId xmlns:p14="http://schemas.microsoft.com/office/powerpoint/2010/main" val="69141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2426677"/>
          </a:xfrm>
        </p:spPr>
        <p:txBody>
          <a:bodyPr/>
          <a:lstStyle/>
          <a:p>
            <a:r>
              <a:rPr lang="en-US" dirty="0"/>
              <a:t>If you haven’t already, go ahead and open Sublime Text</a:t>
            </a:r>
          </a:p>
          <a:p>
            <a:r>
              <a:rPr lang="en-US" dirty="0"/>
              <a:t>Save the file as </a:t>
            </a:r>
            <a:r>
              <a:rPr lang="en-US" b="1" dirty="0" err="1"/>
              <a:t>game.rb</a:t>
            </a:r>
            <a:endParaRPr lang="en-US" b="1" dirty="0"/>
          </a:p>
          <a:p>
            <a:pPr lvl="1"/>
            <a:r>
              <a:rPr lang="en-US" dirty="0"/>
              <a:t>Don’t forget the ‘.</a:t>
            </a:r>
            <a:r>
              <a:rPr lang="en-US" dirty="0" err="1"/>
              <a:t>rb</a:t>
            </a:r>
            <a:r>
              <a:rPr lang="en-US" dirty="0"/>
              <a:t>’ or it won’t work!</a:t>
            </a:r>
          </a:p>
          <a:p>
            <a:pPr lvl="1"/>
            <a:r>
              <a:rPr lang="en-US" dirty="0"/>
              <a:t>In the lower right hand corner of Sublime text it should now say ‘ruby’</a:t>
            </a:r>
          </a:p>
          <a:p>
            <a:r>
              <a:rPr lang="en-US" dirty="0"/>
              <a:t>That’s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33" y="1524000"/>
            <a:ext cx="1569218" cy="1569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6" y="5314701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8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Start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Getting some basics in place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85" y="271323"/>
            <a:ext cx="7386463" cy="1662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8" y="382342"/>
            <a:ext cx="1937845" cy="3163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8" y="993009"/>
            <a:ext cx="1820614" cy="2849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678" y="730866"/>
            <a:ext cx="1670905" cy="26763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49277" y="2138320"/>
            <a:ext cx="6027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found </a:t>
            </a:r>
            <a:r>
              <a:rPr lang="en-US" dirty="0"/>
              <a:t>is considered a </a:t>
            </a:r>
            <a:r>
              <a:rPr lang="en-US" b="1" dirty="0"/>
              <a:t>Boolean</a:t>
            </a:r>
            <a:r>
              <a:rPr lang="en-US" dirty="0"/>
              <a:t>. It can ONLY be true or false.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49276" y="2678773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at_most</a:t>
            </a:r>
            <a:r>
              <a:rPr lang="en-US" b="1" dirty="0"/>
              <a:t> </a:t>
            </a:r>
            <a:r>
              <a:rPr lang="en-US" dirty="0"/>
              <a:t>will be the highest number one can guess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49275" y="2996133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at_least</a:t>
            </a:r>
            <a:r>
              <a:rPr lang="en-US" b="1" dirty="0"/>
              <a:t> </a:t>
            </a:r>
            <a:r>
              <a:rPr lang="en-US" dirty="0"/>
              <a:t>will be the lowest number one can guess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49274" y="3344450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we will ask the user to think of a number!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47420" y="5532120"/>
            <a:ext cx="7031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Now it’s time to learn about loops!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31" y="1280645"/>
            <a:ext cx="7272770" cy="35975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849274" y="4010127"/>
            <a:ext cx="56212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Why do you think we use the variables in the print statement instead of just typing in the numbers?</a:t>
            </a:r>
          </a:p>
        </p:txBody>
      </p:sp>
    </p:spTree>
    <p:extLst>
      <p:ext uri="{BB962C8B-B14F-4D97-AF65-F5344CB8AC3E}">
        <p14:creationId xmlns:p14="http://schemas.microsoft.com/office/powerpoint/2010/main" val="19753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Doing stuff until we stop doing stuff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84247" y="430707"/>
            <a:ext cx="6126480" cy="713050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loop</a:t>
            </a:r>
            <a:r>
              <a:rPr lang="en-US" dirty="0"/>
              <a:t> is a bit of code that will repeat until a </a:t>
            </a:r>
            <a:r>
              <a:rPr lang="en-US" b="1" dirty="0"/>
              <a:t>condition</a:t>
            </a:r>
            <a:r>
              <a:rPr lang="en-US" dirty="0"/>
              <a:t> is met.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819" y="787232"/>
            <a:ext cx="3730633" cy="2200464"/>
          </a:xfrm>
          <a:prstGeom prst="rect">
            <a:avLst/>
          </a:prstGeom>
        </p:spPr>
      </p:pic>
      <p:sp>
        <p:nvSpPr>
          <p:cNvPr id="10" name="Content Placeholder 5"/>
          <p:cNvSpPr txBox="1">
            <a:spLocks/>
          </p:cNvSpPr>
          <p:nvPr/>
        </p:nvSpPr>
        <p:spPr>
          <a:xfrm>
            <a:off x="784247" y="994890"/>
            <a:ext cx="6126480" cy="440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Today we will learn about </a:t>
            </a:r>
            <a:r>
              <a:rPr lang="en-US" b="1" dirty="0"/>
              <a:t>while</a:t>
            </a:r>
            <a:r>
              <a:rPr lang="en-US" dirty="0"/>
              <a:t> loops!</a:t>
            </a:r>
          </a:p>
        </p:txBody>
      </p:sp>
      <p:sp>
        <p:nvSpPr>
          <p:cNvPr id="11" name="Content Placeholder 5"/>
          <p:cNvSpPr txBox="1">
            <a:spLocks/>
          </p:cNvSpPr>
          <p:nvPr/>
        </p:nvSpPr>
        <p:spPr>
          <a:xfrm>
            <a:off x="784247" y="5311973"/>
            <a:ext cx="6126480" cy="440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Can you find the mistake?</a:t>
            </a:r>
          </a:p>
        </p:txBody>
      </p:sp>
      <p:sp>
        <p:nvSpPr>
          <p:cNvPr id="12" name="Content Placeholder 5"/>
          <p:cNvSpPr txBox="1">
            <a:spLocks/>
          </p:cNvSpPr>
          <p:nvPr/>
        </p:nvSpPr>
        <p:spPr>
          <a:xfrm>
            <a:off x="784247" y="4493443"/>
            <a:ext cx="6126480" cy="61161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code in the </a:t>
            </a:r>
            <a:r>
              <a:rPr lang="en-US" b="1" dirty="0"/>
              <a:t>while </a:t>
            </a:r>
            <a:r>
              <a:rPr lang="en-US" dirty="0"/>
              <a:t>loop will repeat until the condition is met.</a:t>
            </a:r>
          </a:p>
        </p:txBody>
      </p:sp>
      <p:sp>
        <p:nvSpPr>
          <p:cNvPr id="13" name="Content Placeholder 5"/>
          <p:cNvSpPr txBox="1">
            <a:spLocks/>
          </p:cNvSpPr>
          <p:nvPr/>
        </p:nvSpPr>
        <p:spPr>
          <a:xfrm>
            <a:off x="784247" y="4114800"/>
            <a:ext cx="6126480" cy="440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We </a:t>
            </a:r>
            <a:r>
              <a:rPr lang="en-US" b="1" dirty="0"/>
              <a:t>end</a:t>
            </a:r>
            <a:r>
              <a:rPr lang="en-US" dirty="0"/>
              <a:t> it just like an </a:t>
            </a:r>
            <a:r>
              <a:rPr lang="en-US" b="1" dirty="0"/>
              <a:t>if</a:t>
            </a:r>
            <a:r>
              <a:rPr lang="en-US" dirty="0"/>
              <a:t> </a:t>
            </a:r>
            <a:r>
              <a:rPr lang="en-US" b="1" dirty="0"/>
              <a:t>statement </a:t>
            </a:r>
            <a:r>
              <a:rPr lang="en-US" dirty="0"/>
              <a:t>too!</a:t>
            </a:r>
          </a:p>
        </p:txBody>
      </p:sp>
      <p:sp>
        <p:nvSpPr>
          <p:cNvPr id="14" name="Content Placeholder 5"/>
          <p:cNvSpPr txBox="1">
            <a:spLocks/>
          </p:cNvSpPr>
          <p:nvPr/>
        </p:nvSpPr>
        <p:spPr>
          <a:xfrm>
            <a:off x="784247" y="3494275"/>
            <a:ext cx="6126480" cy="699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</a:t>
            </a:r>
            <a:r>
              <a:rPr lang="en-US" b="1" dirty="0"/>
              <a:t>while</a:t>
            </a:r>
            <a:r>
              <a:rPr lang="en-US" dirty="0"/>
              <a:t> loop takes an </a:t>
            </a:r>
            <a:r>
              <a:rPr lang="en-US" b="1" dirty="0"/>
              <a:t>expression</a:t>
            </a:r>
            <a:r>
              <a:rPr lang="en-US" dirty="0"/>
              <a:t> that must be true or false. Just like we did with </a:t>
            </a:r>
            <a:r>
              <a:rPr lang="en-US" b="1" dirty="0"/>
              <a:t>if statements</a:t>
            </a:r>
            <a:r>
              <a:rPr lang="en-US" dirty="0"/>
              <a:t>. 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178" y="1761364"/>
            <a:ext cx="4965616" cy="161162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31999" y="1361253"/>
            <a:ext cx="44327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They look something like this: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" y="1840046"/>
            <a:ext cx="2219764" cy="87287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" y="2657485"/>
            <a:ext cx="576157" cy="300604"/>
          </a:xfrm>
          <a:prstGeom prst="rect">
            <a:avLst/>
          </a:prstGeom>
        </p:spPr>
      </p:pic>
      <p:sp>
        <p:nvSpPr>
          <p:cNvPr id="22" name="Content Placeholder 5"/>
          <p:cNvSpPr txBox="1">
            <a:spLocks/>
          </p:cNvSpPr>
          <p:nvPr/>
        </p:nvSpPr>
        <p:spPr>
          <a:xfrm>
            <a:off x="784247" y="4991783"/>
            <a:ext cx="6126480" cy="440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There is something horribly wrong with this code!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" y="2688088"/>
            <a:ext cx="1912304" cy="3482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140" y="2977101"/>
            <a:ext cx="576157" cy="300604"/>
          </a:xfrm>
          <a:prstGeom prst="rect">
            <a:avLst/>
          </a:prstGeom>
        </p:spPr>
      </p:pic>
      <p:sp>
        <p:nvSpPr>
          <p:cNvPr id="27" name="Content Placeholder 5"/>
          <p:cNvSpPr txBox="1">
            <a:spLocks/>
          </p:cNvSpPr>
          <p:nvPr/>
        </p:nvSpPr>
        <p:spPr>
          <a:xfrm>
            <a:off x="784247" y="5662629"/>
            <a:ext cx="6126480" cy="95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7432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436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34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2880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0312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7744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51760" indent="-2286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Our variable </a:t>
            </a:r>
            <a:r>
              <a:rPr lang="en-US" b="1" dirty="0"/>
              <a:t>x</a:t>
            </a:r>
            <a:r>
              <a:rPr lang="en-US" dirty="0"/>
              <a:t> was not changing, so we would have looped forever! Or at least until it crashed our computer.</a:t>
            </a:r>
          </a:p>
        </p:txBody>
      </p:sp>
    </p:spTree>
    <p:extLst>
      <p:ext uri="{BB962C8B-B14F-4D97-AF65-F5344CB8AC3E}">
        <p14:creationId xmlns:p14="http://schemas.microsoft.com/office/powerpoint/2010/main" val="380486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7" grpId="0"/>
      <p:bldP spid="22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a loop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Loop-da-loop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66" y="147418"/>
            <a:ext cx="7389993" cy="25756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2" y="271136"/>
            <a:ext cx="1887223" cy="3081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2" y="936474"/>
            <a:ext cx="1887223" cy="2953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2" y="617235"/>
            <a:ext cx="1887223" cy="3022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8187" y="2880949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An ‘</a:t>
            </a:r>
            <a:r>
              <a:rPr lang="en-US" b="1" dirty="0"/>
              <a:t>!</a:t>
            </a:r>
            <a:r>
              <a:rPr lang="en-US" dirty="0"/>
              <a:t>’ (exclamation point) negates a thing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42" y="1643116"/>
            <a:ext cx="1766199" cy="285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120" y="2272018"/>
            <a:ext cx="673581" cy="28361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477" y="1247895"/>
            <a:ext cx="7272770" cy="35975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482" y="2942013"/>
            <a:ext cx="2027424" cy="23455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581636" y="3250281"/>
            <a:ext cx="42124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this case </a:t>
            </a:r>
            <a:r>
              <a:rPr lang="en-US" b="1" dirty="0"/>
              <a:t>‘while !found</a:t>
            </a:r>
            <a:r>
              <a:rPr lang="en-US" dirty="0"/>
              <a:t>’ means ‘while found is false’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184" y="3804279"/>
            <a:ext cx="44234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good practice to include the </a:t>
            </a:r>
            <a:r>
              <a:rPr lang="en-US" b="1" dirty="0"/>
              <a:t>end </a:t>
            </a:r>
            <a:r>
              <a:rPr lang="en-US" dirty="0"/>
              <a:t>marker right away so you don’t forget it later.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74184" y="4608529"/>
            <a:ext cx="39256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be adding code in between.</a:t>
            </a:r>
          </a:p>
        </p:txBody>
      </p:sp>
    </p:spTree>
    <p:extLst>
      <p:ext uri="{BB962C8B-B14F-4D97-AF65-F5344CB8AC3E}">
        <p14:creationId xmlns:p14="http://schemas.microsoft.com/office/powerpoint/2010/main" val="363541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3" grpId="0"/>
      <p:bldP spid="24" grpId="0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Number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computer will take a guess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33811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336168"/>
            <a:ext cx="2075633" cy="338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1005086"/>
            <a:ext cx="1944652" cy="304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684640"/>
            <a:ext cx="1940730" cy="3108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75818" y="3741030"/>
            <a:ext cx="6736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 err="1"/>
              <a:t>randomNum</a:t>
            </a:r>
            <a:r>
              <a:rPr lang="en-US" dirty="0"/>
              <a:t> is going to be a random </a:t>
            </a:r>
            <a:r>
              <a:rPr lang="en-US" b="1" dirty="0"/>
              <a:t>integer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rand(at_least..</a:t>
            </a:r>
            <a:r>
              <a:rPr lang="en-US" b="1" dirty="0" err="1"/>
              <a:t>at_most</a:t>
            </a:r>
            <a:r>
              <a:rPr lang="en-US" b="1" dirty="0"/>
              <a:t>) </a:t>
            </a:r>
            <a:r>
              <a:rPr lang="en-US" dirty="0"/>
              <a:t>will give us a random integer between </a:t>
            </a:r>
            <a:r>
              <a:rPr lang="en-US" b="1" dirty="0" err="1"/>
              <a:t>at_least</a:t>
            </a:r>
            <a:r>
              <a:rPr lang="en-US" b="1" dirty="0"/>
              <a:t> </a:t>
            </a:r>
            <a:r>
              <a:rPr lang="en-US" dirty="0"/>
              <a:t>and </a:t>
            </a:r>
            <a:r>
              <a:rPr lang="en-US" b="1" dirty="0" err="1"/>
              <a:t>at_most</a:t>
            </a:r>
            <a:r>
              <a:rPr lang="en-US" b="1" dirty="0"/>
              <a:t>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6" y="1729255"/>
            <a:ext cx="1918167" cy="309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2943411"/>
            <a:ext cx="723900" cy="3048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1314680"/>
            <a:ext cx="7446544" cy="3683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75818" y="4608790"/>
            <a:ext cx="6736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ask the user </a:t>
            </a:r>
            <a:r>
              <a:rPr lang="en-US" b="1" dirty="0"/>
              <a:t>if </a:t>
            </a:r>
            <a:r>
              <a:rPr lang="en-US" dirty="0"/>
              <a:t> it is the right number!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5818" y="4900046"/>
            <a:ext cx="67362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say (y/n) at the end of the question to let the user know what the expected input is.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18" y="5627516"/>
            <a:ext cx="62835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What would happen if we tried to test it right now?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3" y="2337472"/>
            <a:ext cx="5992171" cy="3326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3" y="2039631"/>
            <a:ext cx="4957568" cy="30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53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it right?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9"/>
            <a:ext cx="7543986" cy="4525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336168"/>
            <a:ext cx="2075633" cy="338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1005086"/>
            <a:ext cx="1944652" cy="304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684640"/>
            <a:ext cx="1940730" cy="310853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60784" y="4768583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Let’s store the user’s answer as a variable.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6" y="1729255"/>
            <a:ext cx="1918167" cy="309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" y="4300373"/>
            <a:ext cx="7239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" y="2627159"/>
            <a:ext cx="2993184" cy="3260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7" y="1270541"/>
            <a:ext cx="7272770" cy="359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" y="2937691"/>
            <a:ext cx="2595629" cy="368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7" y="3281378"/>
            <a:ext cx="1881770" cy="3247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7" y="4000312"/>
            <a:ext cx="723900" cy="30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0782" y="5038146"/>
            <a:ext cx="7416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</a:t>
            </a:r>
            <a:r>
              <a:rPr lang="en-US" dirty="0"/>
              <a:t> the user’s answer equals </a:t>
            </a:r>
            <a:r>
              <a:rPr lang="en-US" b="1" dirty="0"/>
              <a:t>y </a:t>
            </a:r>
            <a:r>
              <a:rPr lang="en-US" dirty="0"/>
              <a:t>what should we do? (Don’t forget to </a:t>
            </a:r>
            <a:r>
              <a:rPr lang="en-US" b="1" dirty="0"/>
              <a:t>end</a:t>
            </a:r>
            <a:r>
              <a:rPr lang="en-US" dirty="0"/>
              <a:t>!) </a:t>
            </a:r>
            <a:endParaRPr lang="en-US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360784" y="5320296"/>
            <a:ext cx="7304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must make sure that we end the loop by setting </a:t>
            </a:r>
            <a:r>
              <a:rPr lang="en-US" b="1" dirty="0"/>
              <a:t>found</a:t>
            </a:r>
            <a:r>
              <a:rPr lang="en-US" dirty="0"/>
              <a:t> to </a:t>
            </a:r>
            <a:r>
              <a:rPr lang="en-US" b="1" dirty="0"/>
              <a:t>true</a:t>
            </a:r>
            <a:r>
              <a:rPr lang="en-US" dirty="0"/>
              <a:t>.</a:t>
            </a:r>
            <a:endParaRPr lang="en-US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360784" y="5599499"/>
            <a:ext cx="61408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Inform the user that it was correct!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75818" y="6048842"/>
            <a:ext cx="62835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Can we test it now?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3" y="2337472"/>
            <a:ext cx="5992171" cy="33260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3" y="2039631"/>
            <a:ext cx="4957568" cy="30341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7" y="3607206"/>
            <a:ext cx="6401663" cy="2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511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" grpId="0"/>
      <p:bldP spid="22" grpId="0"/>
      <p:bldP spid="24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be afraid to break it! It can always be fixed.</a:t>
            </a:r>
          </a:p>
          <a:p>
            <a:r>
              <a:rPr lang="en-US" dirty="0"/>
              <a:t>Don’t be afraid to experiment! Trying different ways of doing things helps you learn.</a:t>
            </a:r>
          </a:p>
          <a:p>
            <a:r>
              <a:rPr lang="en-US" dirty="0"/>
              <a:t>There is never just one way to write a program! Programming can be an art form.</a:t>
            </a:r>
          </a:p>
          <a:p>
            <a:r>
              <a:rPr lang="en-US" dirty="0"/>
              <a:t>No one is born knowing how to program! Takes practice to be a pro.</a:t>
            </a:r>
          </a:p>
          <a:p>
            <a:r>
              <a:rPr lang="en-US" dirty="0"/>
              <a:t>Ask questions!</a:t>
            </a:r>
          </a:p>
          <a:p>
            <a:r>
              <a:rPr lang="en-US" dirty="0"/>
              <a:t>HAVE FUN!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368" y="381000"/>
            <a:ext cx="1766047" cy="17660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6552" y="3714699"/>
            <a:ext cx="2439572" cy="2439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Does  it work?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9"/>
            <a:ext cx="7543986" cy="45251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336168"/>
            <a:ext cx="2075633" cy="33887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1005086"/>
            <a:ext cx="1944652" cy="30438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03" y="684640"/>
            <a:ext cx="1940730" cy="3108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66" y="1729255"/>
            <a:ext cx="1918167" cy="30992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1" y="4300373"/>
            <a:ext cx="723900" cy="3048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" y="2627159"/>
            <a:ext cx="2993184" cy="32607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37" y="1270541"/>
            <a:ext cx="7272770" cy="35975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8" y="2937691"/>
            <a:ext cx="2595629" cy="36835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7" y="3281378"/>
            <a:ext cx="1881770" cy="32473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87" y="4000312"/>
            <a:ext cx="723900" cy="3048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273906" y="4788010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775" y="4847403"/>
            <a:ext cx="659842" cy="659842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089" y="5758327"/>
            <a:ext cx="2266950" cy="419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3" y="2337472"/>
            <a:ext cx="5992171" cy="3326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53" y="2039631"/>
            <a:ext cx="4957568" cy="3034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307" y="3607206"/>
            <a:ext cx="6401663" cy="2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Was it Wrong?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Silly computer. That is not my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37514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1292" y="3989846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else</a:t>
            </a:r>
            <a:r>
              <a:rPr lang="en-US" dirty="0"/>
              <a:t> will occur if any other answer but </a:t>
            </a:r>
            <a:r>
              <a:rPr lang="en-US" b="1" dirty="0"/>
              <a:t>y</a:t>
            </a:r>
            <a:r>
              <a:rPr lang="en-US" dirty="0"/>
              <a:t> is given.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275594"/>
            <a:ext cx="1638691" cy="264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3521148"/>
            <a:ext cx="635300" cy="26749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173498"/>
            <a:ext cx="2725216" cy="296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" y="1484031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1776949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488" y="3266682"/>
            <a:ext cx="620640" cy="26132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2372033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631450"/>
            <a:ext cx="4666634" cy="31873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03" y="2916529"/>
            <a:ext cx="2767496" cy="299386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51291" y="4252528"/>
            <a:ext cx="6027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Find out if the answer is higher or lower than the guessed number.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51291" y="4792209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Store it in a variable!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827295"/>
            <a:ext cx="5992171" cy="33260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529454"/>
            <a:ext cx="4957568" cy="303419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2" y="2097029"/>
            <a:ext cx="6401663" cy="2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322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4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guessing range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54981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838" y="5747086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time we want to check for both </a:t>
            </a:r>
            <a:r>
              <a:rPr lang="en-US" b="1" dirty="0"/>
              <a:t>higher</a:t>
            </a:r>
            <a:r>
              <a:rPr lang="en-US" dirty="0"/>
              <a:t> and </a:t>
            </a:r>
            <a:r>
              <a:rPr lang="en-US" b="1" dirty="0"/>
              <a:t>lower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275594"/>
            <a:ext cx="1638691" cy="264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1" y="5402267"/>
            <a:ext cx="595011" cy="250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173498"/>
            <a:ext cx="2725216" cy="296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" y="1484031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1776949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" y="5116760"/>
            <a:ext cx="586604" cy="246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2372033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631450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217867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924985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4854753"/>
            <a:ext cx="581142" cy="244691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9802" y="6054536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if </a:t>
            </a:r>
            <a:r>
              <a:rPr lang="en-US" dirty="0"/>
              <a:t>will first check for higher (h). Don’t forget to </a:t>
            </a:r>
            <a:r>
              <a:rPr lang="en-US" b="1" dirty="0"/>
              <a:t>end</a:t>
            </a:r>
            <a:r>
              <a:rPr lang="en-US" dirty="0"/>
              <a:t> it!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66663" y="6388748"/>
            <a:ext cx="598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going to update the </a:t>
            </a:r>
            <a:r>
              <a:rPr lang="en-US" b="1" dirty="0" err="1"/>
              <a:t>at_least</a:t>
            </a:r>
            <a:r>
              <a:rPr lang="en-US" dirty="0"/>
              <a:t>. Why?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827295"/>
            <a:ext cx="5992171" cy="332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529454"/>
            <a:ext cx="4957568" cy="3034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2" y="2097029"/>
            <a:ext cx="6401663" cy="25043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9" y="3533724"/>
            <a:ext cx="3252932" cy="2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6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guessing range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54981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838" y="5747086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</a:t>
            </a:r>
            <a:r>
              <a:rPr lang="en-US" b="1" dirty="0" err="1"/>
              <a:t>elsif</a:t>
            </a:r>
            <a:r>
              <a:rPr lang="en-US" dirty="0"/>
              <a:t> to check the answer for </a:t>
            </a:r>
            <a:r>
              <a:rPr lang="en-US" b="1" dirty="0"/>
              <a:t>l</a:t>
            </a:r>
            <a:r>
              <a:rPr lang="en-US" dirty="0"/>
              <a:t> if it is not </a:t>
            </a:r>
            <a:r>
              <a:rPr lang="en-US" b="1" dirty="0"/>
              <a:t>h</a:t>
            </a:r>
            <a:r>
              <a:rPr lang="en-US" dirty="0"/>
              <a:t>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275594"/>
            <a:ext cx="1638691" cy="264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1" y="5402267"/>
            <a:ext cx="595011" cy="250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173498"/>
            <a:ext cx="2725216" cy="296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" y="1484031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1776949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" y="5116760"/>
            <a:ext cx="586604" cy="246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2372033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631450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217867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924985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4854753"/>
            <a:ext cx="581142" cy="24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" y="3754760"/>
            <a:ext cx="2733649" cy="309470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9802" y="6054536"/>
            <a:ext cx="743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no need to </a:t>
            </a:r>
            <a:r>
              <a:rPr lang="en-US" b="1" dirty="0"/>
              <a:t>end</a:t>
            </a:r>
            <a:r>
              <a:rPr lang="en-US" dirty="0"/>
              <a:t> it because the </a:t>
            </a:r>
            <a:r>
              <a:rPr lang="en-US" b="1" dirty="0"/>
              <a:t>if</a:t>
            </a:r>
            <a:r>
              <a:rPr lang="en-US" dirty="0"/>
              <a:t> handles </a:t>
            </a:r>
            <a:r>
              <a:rPr lang="en-US"/>
              <a:t>it.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0838" y="6393802"/>
            <a:ext cx="598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would we not just use another if?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827295"/>
            <a:ext cx="5992171" cy="3326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529454"/>
            <a:ext cx="4957568" cy="303419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2" y="2097029"/>
            <a:ext cx="6401663" cy="250432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9" y="3533724"/>
            <a:ext cx="3252932" cy="288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089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guessing range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549817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838" y="5747086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are going to update </a:t>
            </a:r>
            <a:r>
              <a:rPr lang="en-US" b="1" dirty="0" err="1"/>
              <a:t>at_most</a:t>
            </a:r>
            <a:r>
              <a:rPr lang="en-US" dirty="0"/>
              <a:t> in this case.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275594"/>
            <a:ext cx="1638691" cy="264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1" y="5402267"/>
            <a:ext cx="595011" cy="25053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549821"/>
            <a:ext cx="4888123" cy="29023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9" y="840053"/>
            <a:ext cx="5947320" cy="28700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173498"/>
            <a:ext cx="2725216" cy="296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" y="1484031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1776949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" y="5116760"/>
            <a:ext cx="586604" cy="246991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085963"/>
            <a:ext cx="6441385" cy="26708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2372033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631450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217867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924985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4854753"/>
            <a:ext cx="581142" cy="24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68" y="3754760"/>
            <a:ext cx="2733649" cy="30947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5" y="3535785"/>
            <a:ext cx="3057341" cy="241007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29802" y="6054536"/>
            <a:ext cx="743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we add or subtract 1 when we update our variables?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4" y="4055151"/>
            <a:ext cx="3229373" cy="2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984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the guessing range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5498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275594"/>
            <a:ext cx="1638691" cy="264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1" y="5402267"/>
            <a:ext cx="595011" cy="250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173498"/>
            <a:ext cx="2725216" cy="296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" y="1484031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1776949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" y="5116760"/>
            <a:ext cx="586604" cy="246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2372033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631450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217867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924985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4854753"/>
            <a:ext cx="581142" cy="24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754760"/>
            <a:ext cx="2733649" cy="309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6" y="4323724"/>
            <a:ext cx="651363" cy="2677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8" y="4591507"/>
            <a:ext cx="3032248" cy="24753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120838" y="5747086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if the user doesn’t select a correct option?</a:t>
            </a:r>
            <a:endParaRPr lang="en-US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29802" y="6054536"/>
            <a:ext cx="7431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should NOT change </a:t>
            </a:r>
            <a:r>
              <a:rPr lang="en-US" b="1" dirty="0" err="1"/>
              <a:t>at_least</a:t>
            </a:r>
            <a:r>
              <a:rPr lang="en-US" dirty="0"/>
              <a:t> or </a:t>
            </a:r>
            <a:r>
              <a:rPr lang="en-US" b="1" dirty="0" err="1"/>
              <a:t>at_most</a:t>
            </a:r>
            <a:r>
              <a:rPr lang="en-US" dirty="0"/>
              <a:t>!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20838" y="6393802"/>
            <a:ext cx="5982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 ahead and tell the user that it was invalid.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827295"/>
            <a:ext cx="5992171" cy="3326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529454"/>
            <a:ext cx="4957568" cy="303419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2" y="2097029"/>
            <a:ext cx="6401663" cy="250432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9" y="3533724"/>
            <a:ext cx="3252932" cy="288295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4" y="4055151"/>
            <a:ext cx="3229373" cy="2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6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it!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543986" cy="54981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63" y="275594"/>
            <a:ext cx="1638691" cy="26476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41" y="5402267"/>
            <a:ext cx="595011" cy="25053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1173498"/>
            <a:ext cx="2725216" cy="29688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6" y="1484031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1776949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7" y="5116760"/>
            <a:ext cx="586604" cy="246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15" y="2372033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631450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217867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2924985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4854753"/>
            <a:ext cx="581142" cy="24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04" y="3754760"/>
            <a:ext cx="2733649" cy="309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66" y="4323724"/>
            <a:ext cx="651363" cy="2677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28" y="4591507"/>
            <a:ext cx="3032248" cy="247530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279769" y="5674788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6764" y="5808816"/>
            <a:ext cx="659842" cy="65984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9807" y="6524423"/>
            <a:ext cx="1753756" cy="32422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827295"/>
            <a:ext cx="5992171" cy="332600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68" y="529454"/>
            <a:ext cx="4957568" cy="303419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22" y="2097029"/>
            <a:ext cx="6401663" cy="250432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9" y="3533724"/>
            <a:ext cx="3252932" cy="28829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214" y="4055151"/>
            <a:ext cx="3229373" cy="288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6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they cheat?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411239" cy="5169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838" y="5412305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now check if the user cheated!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7" y="311723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604641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5031312"/>
            <a:ext cx="586604" cy="246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6" y="1199725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1459142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2045559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1752677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3682445"/>
            <a:ext cx="581142" cy="24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2582452"/>
            <a:ext cx="2733649" cy="309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7" y="3151416"/>
            <a:ext cx="651363" cy="2677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9" y="3419199"/>
            <a:ext cx="3032248" cy="2475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09" y="4764955"/>
            <a:ext cx="586604" cy="2469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4250500"/>
            <a:ext cx="2480753" cy="246666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119137" y="5716229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two lines (</a:t>
            </a:r>
            <a:r>
              <a:rPr lang="en-US" b="1" dirty="0"/>
              <a:t>||</a:t>
            </a:r>
            <a:r>
              <a:rPr lang="en-US" dirty="0"/>
              <a:t>) mean </a:t>
            </a:r>
            <a:r>
              <a:rPr lang="en-US" b="1" dirty="0"/>
              <a:t>or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26506" y="6013147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do these checks work?</a:t>
            </a:r>
            <a:endParaRPr lang="en-US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119136" y="6303300"/>
            <a:ext cx="602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Tell the user that they cheated!</a:t>
            </a:r>
            <a:endParaRPr lang="en-US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353" y="408709"/>
            <a:ext cx="2483213" cy="24832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884732"/>
            <a:ext cx="6401663" cy="250432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9" y="2321427"/>
            <a:ext cx="3252932" cy="288295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" y="2842854"/>
            <a:ext cx="3229373" cy="28824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3" y="3915839"/>
            <a:ext cx="6982660" cy="3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0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7" grpId="0"/>
      <p:bldP spid="33" grpId="0"/>
      <p:bldP spid="3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Did they cheat?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Checks to see if it guessed the correct number.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222688"/>
            <a:ext cx="7411239" cy="51699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20838" y="5412305"/>
            <a:ext cx="6668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break </a:t>
            </a:r>
            <a:r>
              <a:rPr lang="en-US" dirty="0"/>
              <a:t>is another way to end the loop.</a:t>
            </a:r>
            <a:endParaRPr lang="en-US" b="1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7" y="311723"/>
            <a:ext cx="2150784" cy="30522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604641"/>
            <a:ext cx="1636219" cy="28235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38" y="5031312"/>
            <a:ext cx="586604" cy="24699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06" y="1199725"/>
            <a:ext cx="667816" cy="27454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1459142"/>
            <a:ext cx="4666634" cy="318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2045559"/>
            <a:ext cx="2374773" cy="29124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1752677"/>
            <a:ext cx="2785081" cy="301289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3682445"/>
            <a:ext cx="581142" cy="24469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995" y="2582452"/>
            <a:ext cx="2733649" cy="30947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57" y="3151416"/>
            <a:ext cx="651363" cy="267783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9" y="3419199"/>
            <a:ext cx="3032248" cy="24753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09" y="4764955"/>
            <a:ext cx="586604" cy="246991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4250500"/>
            <a:ext cx="2480753" cy="246666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91" y="4486084"/>
            <a:ext cx="798574" cy="313459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30101" y="5697194"/>
            <a:ext cx="7131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while loop will end even though we didn’t set </a:t>
            </a:r>
            <a:r>
              <a:rPr lang="en-US" b="1" dirty="0"/>
              <a:t>found</a:t>
            </a:r>
            <a:r>
              <a:rPr lang="en-US" dirty="0"/>
              <a:t> to </a:t>
            </a:r>
            <a:r>
              <a:rPr lang="en-US" b="1" dirty="0"/>
              <a:t>true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410720" y="5949334"/>
            <a:ext cx="2088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Lets Play!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2" y="898810"/>
            <a:ext cx="6401663" cy="25043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949" y="2335505"/>
            <a:ext cx="3252932" cy="288295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154" y="2856932"/>
            <a:ext cx="3229373" cy="288249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3" y="3915839"/>
            <a:ext cx="6982660" cy="316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79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5" grpId="0"/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Code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Should look something like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54" y="238053"/>
            <a:ext cx="6468689" cy="6507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are going to 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write our program we will be using Sublime Text</a:t>
            </a:r>
          </a:p>
          <a:p>
            <a:r>
              <a:rPr lang="en-US" dirty="0"/>
              <a:t>When we save it, we need to make sure we end the file name with ‘.</a:t>
            </a:r>
            <a:r>
              <a:rPr lang="en-US" dirty="0" err="1"/>
              <a:t>rb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Example</a:t>
            </a:r>
          </a:p>
          <a:p>
            <a:pPr lvl="2"/>
            <a:r>
              <a:rPr lang="en-US" dirty="0" err="1"/>
              <a:t>hello.rb</a:t>
            </a:r>
            <a:endParaRPr lang="en-US" dirty="0"/>
          </a:p>
          <a:p>
            <a:r>
              <a:rPr lang="en-US" dirty="0"/>
              <a:t>To run we will be using the terminal</a:t>
            </a:r>
          </a:p>
          <a:p>
            <a:pPr lvl="1"/>
            <a:r>
              <a:rPr lang="en-US" dirty="0"/>
              <a:t>Navigate (in terminal) to the folder you saved in</a:t>
            </a:r>
          </a:p>
          <a:p>
            <a:pPr lvl="1"/>
            <a:r>
              <a:rPr lang="en-US" dirty="0"/>
              <a:t>Then we will type:</a:t>
            </a:r>
          </a:p>
          <a:p>
            <a:pPr lvl="2"/>
            <a:r>
              <a:rPr lang="en-US" dirty="0"/>
              <a:t>ruby </a:t>
            </a:r>
            <a:r>
              <a:rPr lang="en-US" dirty="0" err="1"/>
              <a:t>filename.rb</a:t>
            </a:r>
            <a:endParaRPr lang="en-US" dirty="0"/>
          </a:p>
          <a:p>
            <a:r>
              <a:rPr lang="en-US" dirty="0"/>
              <a:t>Don’t worry! We will review how to save and run as we go!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423" y="932822"/>
            <a:ext cx="1487156" cy="148715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2619" y="3537018"/>
            <a:ext cx="1407607" cy="140760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6" y="5314701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2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Test Run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Should look something like this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8353" y="363920"/>
            <a:ext cx="53457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a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976" y="570688"/>
            <a:ext cx="659842" cy="6598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9" y="1354699"/>
            <a:ext cx="2266950" cy="4191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021" y="2764578"/>
            <a:ext cx="4227227" cy="354000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45123" y="2329934"/>
            <a:ext cx="4765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Should look something like:</a:t>
            </a:r>
          </a:p>
        </p:txBody>
      </p:sp>
    </p:spTree>
    <p:extLst>
      <p:ext uri="{BB962C8B-B14F-4D97-AF65-F5344CB8AC3E}">
        <p14:creationId xmlns:p14="http://schemas.microsoft.com/office/powerpoint/2010/main" val="891081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Want to learn more?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codecademy.com/learn/ruby</a:t>
            </a:r>
            <a:r>
              <a:rPr lang="en-US" dirty="0"/>
              <a:t>&lt;- runs in a browser</a:t>
            </a:r>
          </a:p>
          <a:p>
            <a:r>
              <a:rPr lang="en-US" dirty="0">
                <a:hlinkClick r:id="rId3"/>
              </a:rPr>
              <a:t>tryruby.org</a:t>
            </a:r>
            <a:r>
              <a:rPr lang="en-US" dirty="0"/>
              <a:t> &lt;- runs in a browser</a:t>
            </a:r>
          </a:p>
          <a:p>
            <a:r>
              <a:rPr lang="en-US" dirty="0">
                <a:hlinkClick r:id="rId4"/>
              </a:rPr>
              <a:t>railsforzombies.org/</a:t>
            </a:r>
            <a:r>
              <a:rPr lang="en-US" dirty="0"/>
              <a:t> &lt;- walkthrough to make a twitter for zombies!</a:t>
            </a:r>
          </a:p>
          <a:p>
            <a:r>
              <a:rPr lang="en-US" dirty="0">
                <a:hlinkClick r:id="rId5"/>
              </a:rPr>
              <a:t>www.lynda.com/Ruby-tutorials/</a:t>
            </a:r>
            <a:r>
              <a:rPr lang="en-US" dirty="0"/>
              <a:t> &lt;-use your school login</a:t>
            </a:r>
          </a:p>
          <a:p>
            <a:r>
              <a:rPr lang="en-US" dirty="0">
                <a:hlinkClick r:id="rId6"/>
              </a:rPr>
              <a:t>learnrubythehardway.org/book/</a:t>
            </a:r>
            <a:r>
              <a:rPr lang="en-US" dirty="0"/>
              <a:t> &lt;-gets more in depth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Additional FREE resources to practice your new found coding skills!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124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first Program!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 World!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7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GO!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95400" y="1828800"/>
            <a:ext cx="9601200" cy="2426677"/>
          </a:xfrm>
        </p:spPr>
        <p:txBody>
          <a:bodyPr/>
          <a:lstStyle/>
          <a:p>
            <a:r>
              <a:rPr lang="en-US" dirty="0"/>
              <a:t>If you haven’t already, go ahead and open Sublime Text</a:t>
            </a:r>
          </a:p>
          <a:p>
            <a:r>
              <a:rPr lang="en-US" dirty="0"/>
              <a:t>Save the file as </a:t>
            </a:r>
            <a:r>
              <a:rPr lang="en-US" b="1" dirty="0" err="1"/>
              <a:t>hello.rb</a:t>
            </a:r>
            <a:endParaRPr lang="en-US" b="1" dirty="0"/>
          </a:p>
          <a:p>
            <a:pPr lvl="1"/>
            <a:r>
              <a:rPr lang="en-US" dirty="0"/>
              <a:t>Don’t forget the ‘.</a:t>
            </a:r>
            <a:r>
              <a:rPr lang="en-US" dirty="0" err="1"/>
              <a:t>rb</a:t>
            </a:r>
            <a:r>
              <a:rPr lang="en-US" dirty="0"/>
              <a:t>’ or it won’t work!</a:t>
            </a:r>
          </a:p>
          <a:p>
            <a:pPr lvl="1"/>
            <a:r>
              <a:rPr lang="en-US" dirty="0"/>
              <a:t>In the lower right hand corner of Sublime text it should now say ‘ruby’</a:t>
            </a:r>
          </a:p>
          <a:p>
            <a:r>
              <a:rPr lang="en-US" dirty="0"/>
              <a:t>That’s it!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6233" y="1524000"/>
            <a:ext cx="1569218" cy="15692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1776" y="5314701"/>
            <a:ext cx="884797" cy="884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133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Your first program!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024" r="16819" b="-490"/>
          <a:stretch/>
        </p:blipFill>
        <p:spPr>
          <a:xfrm>
            <a:off x="936076" y="5728185"/>
            <a:ext cx="5556733" cy="3989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733" y="283693"/>
            <a:ext cx="4444842" cy="1733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954" y="969910"/>
            <a:ext cx="3200400" cy="3143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36076" y="2176707"/>
            <a:ext cx="5536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use </a:t>
            </a:r>
            <a:r>
              <a:rPr lang="en-US" b="1" dirty="0"/>
              <a:t>puts</a:t>
            </a:r>
            <a:r>
              <a:rPr lang="en-US" dirty="0"/>
              <a:t> to tell the program that you want to print an output.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 will print what is inside the </a:t>
            </a:r>
            <a:r>
              <a:rPr lang="en-US" b="1" dirty="0"/>
              <a:t>quotes</a:t>
            </a:r>
            <a:r>
              <a:rPr lang="en-US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This is often referred to as a “</a:t>
            </a:r>
            <a:r>
              <a:rPr lang="en-US" b="1" dirty="0"/>
              <a:t>print statement</a:t>
            </a:r>
            <a:r>
              <a:rPr lang="en-US" dirty="0"/>
              <a:t>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7528" y="3314700"/>
            <a:ext cx="50742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To run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Open the terminal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Navigate to the folder that you saved your program in. (We will help!)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Then type: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068" y="5222054"/>
            <a:ext cx="4412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You should see this: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29" t="-4784"/>
          <a:stretch/>
        </p:blipFill>
        <p:spPr>
          <a:xfrm>
            <a:off x="2687934" y="4824184"/>
            <a:ext cx="2053016" cy="31324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14" y="3532365"/>
            <a:ext cx="659842" cy="65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453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5687" y="133223"/>
            <a:ext cx="5943600" cy="2216809"/>
          </a:xfrm>
        </p:spPr>
        <p:txBody>
          <a:bodyPr/>
          <a:lstStyle/>
          <a:p>
            <a:pPr algn="ctr"/>
            <a:r>
              <a:rPr lang="en-US" dirty="0"/>
              <a:t>You wrote your first Program!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1921" y="5927650"/>
            <a:ext cx="884797" cy="8847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7072" y="2436160"/>
            <a:ext cx="4920829" cy="369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98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red line presentation (widescreen)</Template>
  <TotalTime>0</TotalTime>
  <Words>2555</Words>
  <Application>Microsoft Office PowerPoint</Application>
  <PresentationFormat>Widescreen</PresentationFormat>
  <Paragraphs>338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4" baseType="lpstr">
      <vt:lpstr>Arial</vt:lpstr>
      <vt:lpstr>Cambria</vt:lpstr>
      <vt:lpstr>Red Line Business 16x9</vt:lpstr>
      <vt:lpstr>Programming 101 With Ruby</vt:lpstr>
      <vt:lpstr>Why learn programming?</vt:lpstr>
      <vt:lpstr>Why ruby?</vt:lpstr>
      <vt:lpstr>Programming Rules</vt:lpstr>
      <vt:lpstr>What we are going to use</vt:lpstr>
      <vt:lpstr>Your first Program!</vt:lpstr>
      <vt:lpstr>Let’s GO!</vt:lpstr>
      <vt:lpstr>Hello World</vt:lpstr>
      <vt:lpstr>You wrote your first Program!</vt:lpstr>
      <vt:lpstr>Your Turn!</vt:lpstr>
      <vt:lpstr>Hello World</vt:lpstr>
      <vt:lpstr>Important Basics</vt:lpstr>
      <vt:lpstr>Variables</vt:lpstr>
      <vt:lpstr>Objects</vt:lpstr>
      <vt:lpstr>Comments</vt:lpstr>
      <vt:lpstr>Hello #{name}!</vt:lpstr>
      <vt:lpstr>Hello #{name}!</vt:lpstr>
      <vt:lpstr>Hello #{name}!</vt:lpstr>
      <vt:lpstr>Mini Review</vt:lpstr>
      <vt:lpstr>Numbers</vt:lpstr>
      <vt:lpstr>Let’s GO!</vt:lpstr>
      <vt:lpstr>Basic Math</vt:lpstr>
      <vt:lpstr>Conditionals</vt:lpstr>
      <vt:lpstr>Conditionals</vt:lpstr>
      <vt:lpstr>Conditionals</vt:lpstr>
      <vt:lpstr>If…</vt:lpstr>
      <vt:lpstr>Basic Math</vt:lpstr>
      <vt:lpstr>Your Turn!</vt:lpstr>
      <vt:lpstr>Basic Math</vt:lpstr>
      <vt:lpstr>Basic Math</vt:lpstr>
      <vt:lpstr>Mini Review</vt:lpstr>
      <vt:lpstr>Now for the good stuff</vt:lpstr>
      <vt:lpstr>Goals</vt:lpstr>
      <vt:lpstr>Let’s GO!</vt:lpstr>
      <vt:lpstr>Let’s Start</vt:lpstr>
      <vt:lpstr>LOOPS</vt:lpstr>
      <vt:lpstr>Adding a loop</vt:lpstr>
      <vt:lpstr>Random Number</vt:lpstr>
      <vt:lpstr>Was it right?</vt:lpstr>
      <vt:lpstr>Test it!</vt:lpstr>
      <vt:lpstr>Was it Wrong?</vt:lpstr>
      <vt:lpstr>Change the guessing range</vt:lpstr>
      <vt:lpstr>Change the guessing range</vt:lpstr>
      <vt:lpstr>Change the guessing range</vt:lpstr>
      <vt:lpstr>Change the guessing range</vt:lpstr>
      <vt:lpstr>Test it!</vt:lpstr>
      <vt:lpstr>Did they cheat?</vt:lpstr>
      <vt:lpstr>Did they cheat?</vt:lpstr>
      <vt:lpstr>Final Code</vt:lpstr>
      <vt:lpstr>Final Test Run</vt:lpstr>
      <vt:lpstr>Want to learn more?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2017-03-06T07:53:55Z</dcterms:created>
  <dcterms:modified xsi:type="dcterms:W3CDTF">2017-05-23T22:42:24Z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